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56"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9" d="100"/>
          <a:sy n="79" d="100"/>
        </p:scale>
        <p:origin x="85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8CB5-9198-D157-2B01-4F2EF96135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564E6441-73ED-3BF3-F0D0-56060C2531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658FE3DE-8A77-01C8-BA75-015907C3CCFA}"/>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5" name="Footer Placeholder 4">
            <a:extLst>
              <a:ext uri="{FF2B5EF4-FFF2-40B4-BE49-F238E27FC236}">
                <a16:creationId xmlns:a16="http://schemas.microsoft.com/office/drawing/2014/main" id="{1424EFFE-95AD-865B-5FAA-AB12487983DB}"/>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DBEC529-4A39-94AE-1884-9D9C6CCE9F27}"/>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126860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EC1DA-A7F3-9C82-D817-D98280EA5E46}"/>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BAD19ED1-49F8-EFA7-848F-F94109786E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7F4BB6F-AFFD-0749-DF41-490BEA595D21}"/>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5" name="Footer Placeholder 4">
            <a:extLst>
              <a:ext uri="{FF2B5EF4-FFF2-40B4-BE49-F238E27FC236}">
                <a16:creationId xmlns:a16="http://schemas.microsoft.com/office/drawing/2014/main" id="{71D27C05-5C5F-A6E6-3B0E-FAC81568E048}"/>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CE3DF1FE-ACA2-CB01-9765-0331A2909282}"/>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1766279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A8EA60-94B3-B3C3-7394-525D3B072B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B8EFED8-3820-B7EB-15D2-DACA67BC36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F0FB2897-E4A1-9E91-A5C3-54725725DCDF}"/>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5" name="Footer Placeholder 4">
            <a:extLst>
              <a:ext uri="{FF2B5EF4-FFF2-40B4-BE49-F238E27FC236}">
                <a16:creationId xmlns:a16="http://schemas.microsoft.com/office/drawing/2014/main" id="{55A15935-0512-9425-4E8E-F16A1A0035A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A645DC63-63B7-FE37-B56A-804F3EFC3A98}"/>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109323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79415-D992-A040-9948-580E5C309A87}"/>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CFBCFAD0-F67C-3AC7-A65E-BB14B30D98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30FBFE0A-A2A5-A3A3-370B-1721D7AB963A}"/>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5" name="Footer Placeholder 4">
            <a:extLst>
              <a:ext uri="{FF2B5EF4-FFF2-40B4-BE49-F238E27FC236}">
                <a16:creationId xmlns:a16="http://schemas.microsoft.com/office/drawing/2014/main" id="{EAA7CB81-6E5C-01A8-6B55-5201908A0F70}"/>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BB0EB9D-0A43-17B2-38D5-38C1984ACFF0}"/>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786582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68EDC-DFA2-FEBF-C5F9-E155697F9E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D8F304C9-49C9-690E-BD53-D7A98C52D7E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C4924F-3771-54AB-9462-08B5BDC43CDB}"/>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5" name="Footer Placeholder 4">
            <a:extLst>
              <a:ext uri="{FF2B5EF4-FFF2-40B4-BE49-F238E27FC236}">
                <a16:creationId xmlns:a16="http://schemas.microsoft.com/office/drawing/2014/main" id="{05DBB8F2-FC37-55CC-0441-722B28B8B62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608F0FB-6B0D-67D3-1065-4FA51CF0D193}"/>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2115504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00851-DA66-D07C-92D8-9E84F15D5BA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B79BAAA8-06AC-FC85-18FA-CE9F7FD1AE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2CAEC667-334A-0FE5-E0A9-DED6C5CBED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3BD8B643-29B5-0D16-FD1E-E68DC2AC847B}"/>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6" name="Footer Placeholder 5">
            <a:extLst>
              <a:ext uri="{FF2B5EF4-FFF2-40B4-BE49-F238E27FC236}">
                <a16:creationId xmlns:a16="http://schemas.microsoft.com/office/drawing/2014/main" id="{9ABBDA83-3CE9-697A-8318-23D4D0352C8B}"/>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2C6FA833-5DAD-AC98-56E3-553BBDD7550E}"/>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2413074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A401-1520-F839-7053-C40DAC25D227}"/>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F6BB025C-8F14-D832-42A7-D858138C74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FC090E-1C9F-DEBB-A66C-8DB4A185AA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0652889B-E464-E793-1FDC-87DFD70329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5D9867-ADAE-D27F-EE26-4491D1DD5C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027885D8-6424-1817-0AD7-1057B556D9FE}"/>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8" name="Footer Placeholder 7">
            <a:extLst>
              <a:ext uri="{FF2B5EF4-FFF2-40B4-BE49-F238E27FC236}">
                <a16:creationId xmlns:a16="http://schemas.microsoft.com/office/drawing/2014/main" id="{75375A3C-A9E9-A90F-5AD5-7D6AB931E770}"/>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C8E8EF6C-C5F0-9BC0-EA55-D93F967944EF}"/>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4152508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163F-4DFF-60FE-5904-67E1A3C298CF}"/>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046FA209-2BF8-01C9-D96B-5BA64E4B67FA}"/>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4" name="Footer Placeholder 3">
            <a:extLst>
              <a:ext uri="{FF2B5EF4-FFF2-40B4-BE49-F238E27FC236}">
                <a16:creationId xmlns:a16="http://schemas.microsoft.com/office/drawing/2014/main" id="{4F5D04F8-67AF-7B8A-5352-3D5AC55502FF}"/>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5D3B2C8D-6C8D-F656-E009-5A2F76158232}"/>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2828832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FE52C2-E808-FC2F-097C-456B4054B444}"/>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3" name="Footer Placeholder 2">
            <a:extLst>
              <a:ext uri="{FF2B5EF4-FFF2-40B4-BE49-F238E27FC236}">
                <a16:creationId xmlns:a16="http://schemas.microsoft.com/office/drawing/2014/main" id="{BC3D0012-31C6-D7F9-F0F5-E5A3D8BE0363}"/>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FFC9F4EB-8351-F024-AD0E-70B55BCA9F54}"/>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3431347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C4EEF-5453-42A2-8047-DD9463500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D84A797E-CEA7-839F-89A0-915642FE67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481DB63-6711-14B5-0875-60A2B0CD16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D87063-AAD0-F087-B9E9-567FD945B267}"/>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6" name="Footer Placeholder 5">
            <a:extLst>
              <a:ext uri="{FF2B5EF4-FFF2-40B4-BE49-F238E27FC236}">
                <a16:creationId xmlns:a16="http://schemas.microsoft.com/office/drawing/2014/main" id="{4DF10AC4-C422-5252-AA71-1670C9DF74B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4C3A7D9-A8D5-0EF1-EDED-58F6F4504E97}"/>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120644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29423-FF07-78A4-C35D-E81F18212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9F80CFCF-28DA-0431-159B-F9EEF2ABB5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E591B443-1C9A-9E36-B817-00969D589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322955-5B99-21D9-9615-8603F66DB1A1}"/>
              </a:ext>
            </a:extLst>
          </p:cNvPr>
          <p:cNvSpPr>
            <a:spLocks noGrp="1"/>
          </p:cNvSpPr>
          <p:nvPr>
            <p:ph type="dt" sz="half" idx="10"/>
          </p:nvPr>
        </p:nvSpPr>
        <p:spPr/>
        <p:txBody>
          <a:bodyPr/>
          <a:lstStyle/>
          <a:p>
            <a:fld id="{1B727067-5BF9-40D0-B6C8-026B5610C235}" type="datetimeFigureOut">
              <a:rPr lang="he-IL" smtClean="0"/>
              <a:t>כ"ו/תמוז/תשפ"ד</a:t>
            </a:fld>
            <a:endParaRPr lang="he-IL"/>
          </a:p>
        </p:txBody>
      </p:sp>
      <p:sp>
        <p:nvSpPr>
          <p:cNvPr id="6" name="Footer Placeholder 5">
            <a:extLst>
              <a:ext uri="{FF2B5EF4-FFF2-40B4-BE49-F238E27FC236}">
                <a16:creationId xmlns:a16="http://schemas.microsoft.com/office/drawing/2014/main" id="{4430C6C7-3ACA-20C5-BAE1-96BB14C7BD0F}"/>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8AB214D-252F-9F5E-4809-F9F327A4AE14}"/>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386656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1AB298-35F3-455E-7EE0-B0B80E5EFA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BFF746A5-D9D1-8B47-CFCE-09F271D080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B2F2B7B8-5F08-BB0B-91B2-657530CC3A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727067-5BF9-40D0-B6C8-026B5610C235}" type="datetimeFigureOut">
              <a:rPr lang="he-IL" smtClean="0"/>
              <a:t>כ"ו/תמוז/תשפ"ד</a:t>
            </a:fld>
            <a:endParaRPr lang="he-IL"/>
          </a:p>
        </p:txBody>
      </p:sp>
      <p:sp>
        <p:nvSpPr>
          <p:cNvPr id="5" name="Footer Placeholder 4">
            <a:extLst>
              <a:ext uri="{FF2B5EF4-FFF2-40B4-BE49-F238E27FC236}">
                <a16:creationId xmlns:a16="http://schemas.microsoft.com/office/drawing/2014/main" id="{88399DFB-9656-F913-815F-66E8CC5B92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A38ADE82-8555-1750-0B24-09A509DCE1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761940E-8E89-4604-8794-A308E9D81D75}" type="slidenum">
              <a:rPr lang="he-IL" smtClean="0"/>
              <a:t>‹#›</a:t>
            </a:fld>
            <a:endParaRPr lang="he-IL"/>
          </a:p>
        </p:txBody>
      </p:sp>
    </p:spTree>
    <p:extLst>
      <p:ext uri="{BB962C8B-B14F-4D97-AF65-F5344CB8AC3E}">
        <p14:creationId xmlns:p14="http://schemas.microsoft.com/office/powerpoint/2010/main" val="1169460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364457-9AE2-EF93-CC4B-12276FBCF7A9}"/>
              </a:ext>
            </a:extLst>
          </p:cNvPr>
          <p:cNvSpPr>
            <a:spLocks noGrp="1"/>
          </p:cNvSpPr>
          <p:nvPr>
            <p:ph type="ctrTitle"/>
          </p:nvPr>
        </p:nvSpPr>
        <p:spPr>
          <a:xfrm>
            <a:off x="2708063" y="-45288"/>
            <a:ext cx="6775874" cy="1488333"/>
          </a:xfrm>
        </p:spPr>
        <p:txBody>
          <a:bodyPr>
            <a:normAutofit/>
          </a:bodyPr>
          <a:lstStyle/>
          <a:p>
            <a:pPr rtl="0"/>
            <a:r>
              <a:rPr lang="en-US" sz="3200" b="1" dirty="0">
                <a:solidFill>
                  <a:srgbClr val="0070C0"/>
                </a:solidFill>
              </a:rPr>
              <a:t>Course: Image Processing 31651</a:t>
            </a:r>
            <a:br>
              <a:rPr lang="en-US" sz="3200" b="1" dirty="0">
                <a:solidFill>
                  <a:srgbClr val="0070C0"/>
                </a:solidFill>
              </a:rPr>
            </a:br>
            <a:r>
              <a:rPr lang="en-US" sz="3200" b="1" dirty="0">
                <a:solidFill>
                  <a:srgbClr val="0070C0"/>
                </a:solidFill>
              </a:rPr>
              <a:t>Assignment #41</a:t>
            </a:r>
            <a:br>
              <a:rPr lang="en-US" sz="3200" b="1" dirty="0">
                <a:solidFill>
                  <a:srgbClr val="0070C0"/>
                </a:solidFill>
              </a:rPr>
            </a:br>
            <a:r>
              <a:rPr lang="en-US" sz="3200" b="1" dirty="0">
                <a:solidFill>
                  <a:srgbClr val="0070C0"/>
                </a:solidFill>
              </a:rPr>
              <a:t>Noise and Median Filtration</a:t>
            </a:r>
            <a:endParaRPr lang="he-IL" sz="3200" b="1" dirty="0">
              <a:solidFill>
                <a:srgbClr val="0070C0"/>
              </a:solidFill>
            </a:endParaRPr>
          </a:p>
        </p:txBody>
      </p:sp>
      <p:graphicFrame>
        <p:nvGraphicFramePr>
          <p:cNvPr id="5" name="Table 4">
            <a:extLst>
              <a:ext uri="{FF2B5EF4-FFF2-40B4-BE49-F238E27FC236}">
                <a16:creationId xmlns:a16="http://schemas.microsoft.com/office/drawing/2014/main" id="{B2310BE6-3F81-9FB9-07A6-25E1FC274E98}"/>
              </a:ext>
            </a:extLst>
          </p:cNvPr>
          <p:cNvGraphicFramePr>
            <a:graphicFrameLocks noGrp="1"/>
          </p:cNvGraphicFramePr>
          <p:nvPr/>
        </p:nvGraphicFramePr>
        <p:xfrm>
          <a:off x="505839" y="1443045"/>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sp>
        <p:nvSpPr>
          <p:cNvPr id="6" name="Slide Number Placeholder 5">
            <a:extLst>
              <a:ext uri="{FF2B5EF4-FFF2-40B4-BE49-F238E27FC236}">
                <a16:creationId xmlns:a16="http://schemas.microsoft.com/office/drawing/2014/main" id="{630DDD76-149D-5CD9-20D8-E0D7C8A1C65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1</a:t>
            </a:fld>
            <a:endParaRPr lang="he-IL" sz="1600" dirty="0"/>
          </a:p>
        </p:txBody>
      </p:sp>
      <p:pic>
        <p:nvPicPr>
          <p:cNvPr id="2" name="Picture 1" descr="A person standing on a stone wall with a bridge in the background&#10;&#10;Description automatically generated">
            <a:extLst>
              <a:ext uri="{FF2B5EF4-FFF2-40B4-BE49-F238E27FC236}">
                <a16:creationId xmlns:a16="http://schemas.microsoft.com/office/drawing/2014/main" id="{30125289-0874-E85E-63D6-B9B4F2C31DDE}"/>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4" y="3236167"/>
            <a:ext cx="1642513" cy="1846851"/>
          </a:xfrm>
          <a:prstGeom prst="rect">
            <a:avLst/>
          </a:prstGeom>
        </p:spPr>
      </p:pic>
      <p:pic>
        <p:nvPicPr>
          <p:cNvPr id="7" name="Picture 6" descr="A person in a uniform&#10;&#10;Description automatically generated">
            <a:extLst>
              <a:ext uri="{FF2B5EF4-FFF2-40B4-BE49-F238E27FC236}">
                <a16:creationId xmlns:a16="http://schemas.microsoft.com/office/drawing/2014/main" id="{475EB80C-A92F-F3B4-12B8-2283C49E2FA0}"/>
              </a:ext>
            </a:extLst>
          </p:cNvPr>
          <p:cNvPicPr>
            <a:picLocks noChangeAspect="1"/>
          </p:cNvPicPr>
          <p:nvPr/>
        </p:nvPicPr>
        <p:blipFill>
          <a:blip r:embed="rId3"/>
          <a:stretch>
            <a:fillRect/>
          </a:stretch>
        </p:blipFill>
        <p:spPr>
          <a:xfrm>
            <a:off x="6096000" y="4626894"/>
            <a:ext cx="1462391" cy="2065735"/>
          </a:xfrm>
          <a:prstGeom prst="rect">
            <a:avLst/>
          </a:prstGeom>
        </p:spPr>
      </p:pic>
      <p:pic>
        <p:nvPicPr>
          <p:cNvPr id="8" name="Picture 7">
            <a:extLst>
              <a:ext uri="{FF2B5EF4-FFF2-40B4-BE49-F238E27FC236}">
                <a16:creationId xmlns:a16="http://schemas.microsoft.com/office/drawing/2014/main" id="{53A24B95-E992-B8A2-C876-E5178DBDC409}"/>
              </a:ext>
            </a:extLst>
          </p:cNvPr>
          <p:cNvPicPr>
            <a:picLocks noChangeAspect="1"/>
          </p:cNvPicPr>
          <p:nvPr/>
        </p:nvPicPr>
        <p:blipFill>
          <a:blip r:embed="rId4"/>
          <a:stretch>
            <a:fillRect/>
          </a:stretch>
        </p:blipFill>
        <p:spPr>
          <a:xfrm>
            <a:off x="6096000" y="1608295"/>
            <a:ext cx="1550593" cy="2065735"/>
          </a:xfrm>
          <a:prstGeom prst="rect">
            <a:avLst/>
          </a:prstGeom>
        </p:spPr>
      </p:pic>
      <p:graphicFrame>
        <p:nvGraphicFramePr>
          <p:cNvPr id="3" name="Table 2">
            <a:extLst>
              <a:ext uri="{FF2B5EF4-FFF2-40B4-BE49-F238E27FC236}">
                <a16:creationId xmlns:a16="http://schemas.microsoft.com/office/drawing/2014/main" id="{28ECA60B-3674-650A-5502-62E9FA037AB6}"/>
              </a:ext>
            </a:extLst>
          </p:cNvPr>
          <p:cNvGraphicFramePr>
            <a:graphicFrameLocks noGrp="1"/>
          </p:cNvGraphicFramePr>
          <p:nvPr/>
        </p:nvGraphicFramePr>
        <p:xfrm>
          <a:off x="505838" y="1443044"/>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9" name="Picture 8" descr="A person standing on a stone wall with a bridge in the background&#10;&#10;Description automatically generated">
            <a:extLst>
              <a:ext uri="{FF2B5EF4-FFF2-40B4-BE49-F238E27FC236}">
                <a16:creationId xmlns:a16="http://schemas.microsoft.com/office/drawing/2014/main" id="{CF5CA309-35FB-8F7C-74FD-F7F0FF210E97}"/>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3" y="3236166"/>
            <a:ext cx="1642513" cy="1846851"/>
          </a:xfrm>
          <a:prstGeom prst="rect">
            <a:avLst/>
          </a:prstGeom>
        </p:spPr>
      </p:pic>
      <p:pic>
        <p:nvPicPr>
          <p:cNvPr id="10" name="Picture 9" descr="A person in a uniform&#10;&#10;Description automatically generated">
            <a:extLst>
              <a:ext uri="{FF2B5EF4-FFF2-40B4-BE49-F238E27FC236}">
                <a16:creationId xmlns:a16="http://schemas.microsoft.com/office/drawing/2014/main" id="{EA6DD5D2-0039-7666-5028-9983FEBA2A98}"/>
              </a:ext>
            </a:extLst>
          </p:cNvPr>
          <p:cNvPicPr>
            <a:picLocks noChangeAspect="1"/>
          </p:cNvPicPr>
          <p:nvPr/>
        </p:nvPicPr>
        <p:blipFill>
          <a:blip r:embed="rId3"/>
          <a:stretch>
            <a:fillRect/>
          </a:stretch>
        </p:blipFill>
        <p:spPr>
          <a:xfrm>
            <a:off x="6095999" y="4626893"/>
            <a:ext cx="1462391" cy="2065735"/>
          </a:xfrm>
          <a:prstGeom prst="rect">
            <a:avLst/>
          </a:prstGeom>
        </p:spPr>
      </p:pic>
      <p:pic>
        <p:nvPicPr>
          <p:cNvPr id="11" name="Picture 10">
            <a:extLst>
              <a:ext uri="{FF2B5EF4-FFF2-40B4-BE49-F238E27FC236}">
                <a16:creationId xmlns:a16="http://schemas.microsoft.com/office/drawing/2014/main" id="{CCFF34B2-5484-C4F2-4E38-483B3E34E6C1}"/>
              </a:ext>
            </a:extLst>
          </p:cNvPr>
          <p:cNvPicPr>
            <a:picLocks noChangeAspect="1"/>
          </p:cNvPicPr>
          <p:nvPr/>
        </p:nvPicPr>
        <p:blipFill>
          <a:blip r:embed="rId4"/>
          <a:stretch>
            <a:fillRect/>
          </a:stretch>
        </p:blipFill>
        <p:spPr>
          <a:xfrm>
            <a:off x="6095999" y="1608294"/>
            <a:ext cx="1550593" cy="2065735"/>
          </a:xfrm>
          <a:prstGeom prst="rect">
            <a:avLst/>
          </a:prstGeom>
        </p:spPr>
      </p:pic>
    </p:spTree>
    <p:extLst>
      <p:ext uri="{BB962C8B-B14F-4D97-AF65-F5344CB8AC3E}">
        <p14:creationId xmlns:p14="http://schemas.microsoft.com/office/powerpoint/2010/main" val="279568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E14B7D-9626-25E8-6C7A-966DFF7076BE}"/>
              </a:ext>
            </a:extLst>
          </p:cNvPr>
          <p:cNvPicPr>
            <a:picLocks noChangeAspect="1"/>
          </p:cNvPicPr>
          <p:nvPr/>
        </p:nvPicPr>
        <p:blipFill>
          <a:blip r:embed="rId2"/>
          <a:stretch>
            <a:fillRect/>
          </a:stretch>
        </p:blipFill>
        <p:spPr>
          <a:xfrm>
            <a:off x="0" y="661987"/>
            <a:ext cx="8410575" cy="1803523"/>
          </a:xfrm>
          <a:prstGeom prst="rect">
            <a:avLst/>
          </a:prstGeom>
        </p:spPr>
      </p:pic>
      <p:sp>
        <p:nvSpPr>
          <p:cNvPr id="6" name="Title 1">
            <a:extLst>
              <a:ext uri="{FF2B5EF4-FFF2-40B4-BE49-F238E27FC236}">
                <a16:creationId xmlns:a16="http://schemas.microsoft.com/office/drawing/2014/main" id="{C51E8A2C-94EC-D3B8-E140-08CF25EEDD17}"/>
              </a:ext>
            </a:extLst>
          </p:cNvPr>
          <p:cNvSpPr txBox="1">
            <a:spLocks/>
          </p:cNvSpPr>
          <p:nvPr/>
        </p:nvSpPr>
        <p:spPr>
          <a:xfrm>
            <a:off x="998707" y="-15262"/>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41.5-fifth important function –” DoMedianFiltration” – </a:t>
            </a:r>
            <a:r>
              <a:rPr lang="en-US" sz="3200" b="1" u="sng" dirty="0">
                <a:solidFill>
                  <a:srgbClr val="FF0000"/>
                </a:solidFill>
              </a:rPr>
              <a:t>part 4</a:t>
            </a:r>
            <a:endParaRPr lang="he-IL" sz="3200" b="1" u="sng" dirty="0">
              <a:solidFill>
                <a:srgbClr val="FF0000"/>
              </a:solidFill>
            </a:endParaRPr>
          </a:p>
        </p:txBody>
      </p:sp>
      <p:sp>
        <p:nvSpPr>
          <p:cNvPr id="7" name="Slide Number Placeholder 5">
            <a:extLst>
              <a:ext uri="{FF2B5EF4-FFF2-40B4-BE49-F238E27FC236}">
                <a16:creationId xmlns:a16="http://schemas.microsoft.com/office/drawing/2014/main" id="{2BBE0532-5986-DA77-AC2C-EEDC2AA00C93}"/>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10</a:t>
            </a:fld>
            <a:endParaRPr lang="he-IL" sz="1600" dirty="0"/>
          </a:p>
        </p:txBody>
      </p:sp>
      <p:sp>
        <p:nvSpPr>
          <p:cNvPr id="9" name="TextBox 8">
            <a:extLst>
              <a:ext uri="{FF2B5EF4-FFF2-40B4-BE49-F238E27FC236}">
                <a16:creationId xmlns:a16="http://schemas.microsoft.com/office/drawing/2014/main" id="{8985893F-760B-98A1-304F-BE7171B3AB94}"/>
              </a:ext>
            </a:extLst>
          </p:cNvPr>
          <p:cNvSpPr txBox="1"/>
          <p:nvPr/>
        </p:nvSpPr>
        <p:spPr>
          <a:xfrm>
            <a:off x="8505825" y="1014710"/>
            <a:ext cx="3686175"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Use nested loops to iterate over the neighborhood defined by filterHalfHeight and filterHalfWidth.</a:t>
            </a:r>
            <a:endParaRPr lang="he-IL" dirty="0"/>
          </a:p>
        </p:txBody>
      </p:sp>
      <p:sp>
        <p:nvSpPr>
          <p:cNvPr id="10" name="Arrow: Down 9">
            <a:extLst>
              <a:ext uri="{FF2B5EF4-FFF2-40B4-BE49-F238E27FC236}">
                <a16:creationId xmlns:a16="http://schemas.microsoft.com/office/drawing/2014/main" id="{76F5AFA4-9222-9608-0E5B-3DAAF34D593F}"/>
              </a:ext>
            </a:extLst>
          </p:cNvPr>
          <p:cNvSpPr/>
          <p:nvPr/>
        </p:nvSpPr>
        <p:spPr>
          <a:xfrm>
            <a:off x="10134600" y="1938040"/>
            <a:ext cx="381000" cy="6648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TextBox 11">
            <a:extLst>
              <a:ext uri="{FF2B5EF4-FFF2-40B4-BE49-F238E27FC236}">
                <a16:creationId xmlns:a16="http://schemas.microsoft.com/office/drawing/2014/main" id="{011204A0-26E5-AA15-7DC9-47C59F27BF04}"/>
              </a:ext>
            </a:extLst>
          </p:cNvPr>
          <p:cNvSpPr txBox="1"/>
          <p:nvPr/>
        </p:nvSpPr>
        <p:spPr>
          <a:xfrm>
            <a:off x="5886450" y="2602887"/>
            <a:ext cx="6305550" cy="92333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Collect pixel values from the source image into medianBuffer. medianBuffer[counter++] stores the pixel value at position (row + y, column + x) from the source image.</a:t>
            </a:r>
            <a:endParaRPr lang="he-IL" dirty="0"/>
          </a:p>
        </p:txBody>
      </p:sp>
      <p:cxnSp>
        <p:nvCxnSpPr>
          <p:cNvPr id="14" name="Straight Arrow Connector 13">
            <a:extLst>
              <a:ext uri="{FF2B5EF4-FFF2-40B4-BE49-F238E27FC236}">
                <a16:creationId xmlns:a16="http://schemas.microsoft.com/office/drawing/2014/main" id="{EBB49A52-8891-EDDE-0B8B-8B465DC1C64E}"/>
              </a:ext>
            </a:extLst>
          </p:cNvPr>
          <p:cNvCxnSpPr/>
          <p:nvPr/>
        </p:nvCxnSpPr>
        <p:spPr>
          <a:xfrm>
            <a:off x="7896225" y="1938040"/>
            <a:ext cx="771525" cy="664847"/>
          </a:xfrm>
          <a:prstGeom prst="straightConnector1">
            <a:avLst/>
          </a:prstGeom>
          <a:ln w="76200">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3A78D715-F1D8-8F81-36F6-9168C418DF0D}"/>
              </a:ext>
            </a:extLst>
          </p:cNvPr>
          <p:cNvPicPr>
            <a:picLocks noChangeAspect="1"/>
          </p:cNvPicPr>
          <p:nvPr/>
        </p:nvPicPr>
        <p:blipFill>
          <a:blip r:embed="rId3"/>
          <a:stretch>
            <a:fillRect/>
          </a:stretch>
        </p:blipFill>
        <p:spPr>
          <a:xfrm>
            <a:off x="0" y="4071937"/>
            <a:ext cx="9153525" cy="390525"/>
          </a:xfrm>
          <a:prstGeom prst="rect">
            <a:avLst/>
          </a:prstGeom>
        </p:spPr>
      </p:pic>
      <p:sp>
        <p:nvSpPr>
          <p:cNvPr id="17" name="Arrow: Down 16">
            <a:extLst>
              <a:ext uri="{FF2B5EF4-FFF2-40B4-BE49-F238E27FC236}">
                <a16:creationId xmlns:a16="http://schemas.microsoft.com/office/drawing/2014/main" id="{34DD231C-9613-5315-2755-5B43773C227F}"/>
              </a:ext>
            </a:extLst>
          </p:cNvPr>
          <p:cNvSpPr/>
          <p:nvPr/>
        </p:nvSpPr>
        <p:spPr>
          <a:xfrm>
            <a:off x="4205287" y="4479130"/>
            <a:ext cx="538163" cy="747713"/>
          </a:xfrm>
          <a:prstGeom prst="down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20" name="TextBox 19">
            <a:extLst>
              <a:ext uri="{FF2B5EF4-FFF2-40B4-BE49-F238E27FC236}">
                <a16:creationId xmlns:a16="http://schemas.microsoft.com/office/drawing/2014/main" id="{3CCD229C-E4C0-A5CC-70AA-F07980765283}"/>
              </a:ext>
            </a:extLst>
          </p:cNvPr>
          <p:cNvSpPr txBox="1"/>
          <p:nvPr/>
        </p:nvSpPr>
        <p:spPr>
          <a:xfrm>
            <a:off x="-1" y="5243511"/>
            <a:ext cx="10868025"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Call new function - </a:t>
            </a:r>
            <a:r>
              <a:rPr lang="en-US" b="1" dirty="0"/>
              <a:t>MedianValue</a:t>
            </a:r>
            <a:r>
              <a:rPr lang="en-US" dirty="0"/>
              <a:t> - to compute the median of the pixel values stored in medianBuffer.</a:t>
            </a:r>
          </a:p>
          <a:p>
            <a:r>
              <a:rPr lang="en-US" dirty="0"/>
              <a:t>Then - Assign the computed median value to the corresponding pixel (row, column) in the destination image.</a:t>
            </a:r>
            <a:endParaRPr lang="he-IL" dirty="0"/>
          </a:p>
        </p:txBody>
      </p:sp>
      <p:sp>
        <p:nvSpPr>
          <p:cNvPr id="22" name="Rectangle 21">
            <a:extLst>
              <a:ext uri="{FF2B5EF4-FFF2-40B4-BE49-F238E27FC236}">
                <a16:creationId xmlns:a16="http://schemas.microsoft.com/office/drawing/2014/main" id="{E60E5541-1F81-21F4-AB13-A0895AE84B65}"/>
              </a:ext>
            </a:extLst>
          </p:cNvPr>
          <p:cNvSpPr/>
          <p:nvPr/>
        </p:nvSpPr>
        <p:spPr>
          <a:xfrm>
            <a:off x="1971674" y="6238876"/>
            <a:ext cx="7181851" cy="4748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Next , we will explain about the </a:t>
            </a:r>
            <a:r>
              <a:rPr lang="en-US" b="1" dirty="0"/>
              <a:t>MedianValue </a:t>
            </a:r>
            <a:r>
              <a:rPr lang="en-US" dirty="0"/>
              <a:t>assistance function</a:t>
            </a:r>
            <a:endParaRPr lang="he-IL" dirty="0"/>
          </a:p>
        </p:txBody>
      </p:sp>
    </p:spTree>
    <p:extLst>
      <p:ext uri="{BB962C8B-B14F-4D97-AF65-F5344CB8AC3E}">
        <p14:creationId xmlns:p14="http://schemas.microsoft.com/office/powerpoint/2010/main" val="526292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D0FD24B-AD39-084B-673D-49DA0033A35D}"/>
              </a:ext>
            </a:extLst>
          </p:cNvPr>
          <p:cNvSpPr txBox="1">
            <a:spLocks/>
          </p:cNvSpPr>
          <p:nvPr/>
        </p:nvSpPr>
        <p:spPr>
          <a:xfrm>
            <a:off x="998707" y="-15262"/>
            <a:ext cx="10194586" cy="596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41.6-sixth important function –” MedianValue”</a:t>
            </a:r>
            <a:endParaRPr lang="he-IL" sz="3200" b="1" u="sng" dirty="0">
              <a:solidFill>
                <a:srgbClr val="FF0000"/>
              </a:solidFill>
            </a:endParaRPr>
          </a:p>
        </p:txBody>
      </p:sp>
      <p:sp>
        <p:nvSpPr>
          <p:cNvPr id="5" name="Slide Number Placeholder 5">
            <a:extLst>
              <a:ext uri="{FF2B5EF4-FFF2-40B4-BE49-F238E27FC236}">
                <a16:creationId xmlns:a16="http://schemas.microsoft.com/office/drawing/2014/main" id="{D6D49814-7584-5029-A70F-08CE5D9F9790}"/>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11</a:t>
            </a:fld>
            <a:endParaRPr lang="he-IL" sz="1600" dirty="0"/>
          </a:p>
        </p:txBody>
      </p:sp>
      <p:pic>
        <p:nvPicPr>
          <p:cNvPr id="7" name="Picture 6">
            <a:extLst>
              <a:ext uri="{FF2B5EF4-FFF2-40B4-BE49-F238E27FC236}">
                <a16:creationId xmlns:a16="http://schemas.microsoft.com/office/drawing/2014/main" id="{E6CBAE57-A9E0-07FB-A27F-982477C6735E}"/>
              </a:ext>
            </a:extLst>
          </p:cNvPr>
          <p:cNvPicPr>
            <a:picLocks noChangeAspect="1"/>
          </p:cNvPicPr>
          <p:nvPr/>
        </p:nvPicPr>
        <p:blipFill>
          <a:blip r:embed="rId2"/>
          <a:stretch>
            <a:fillRect/>
          </a:stretch>
        </p:blipFill>
        <p:spPr>
          <a:xfrm>
            <a:off x="0" y="1178216"/>
            <a:ext cx="9620250" cy="4381500"/>
          </a:xfrm>
          <a:prstGeom prst="rect">
            <a:avLst/>
          </a:prstGeom>
        </p:spPr>
      </p:pic>
      <p:sp>
        <p:nvSpPr>
          <p:cNvPr id="9" name="TextBox 8">
            <a:extLst>
              <a:ext uri="{FF2B5EF4-FFF2-40B4-BE49-F238E27FC236}">
                <a16:creationId xmlns:a16="http://schemas.microsoft.com/office/drawing/2014/main" id="{05DF93D8-18C9-7CD0-7E52-3D2A146D229C}"/>
              </a:ext>
            </a:extLst>
          </p:cNvPr>
          <p:cNvSpPr txBox="1"/>
          <p:nvPr/>
        </p:nvSpPr>
        <p:spPr>
          <a:xfrm>
            <a:off x="885825" y="581477"/>
            <a:ext cx="7668334"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The MedianValue function computes the median of an array of pixel values. </a:t>
            </a:r>
            <a:endParaRPr lang="he-IL" dirty="0"/>
          </a:p>
        </p:txBody>
      </p:sp>
      <p:sp>
        <p:nvSpPr>
          <p:cNvPr id="11" name="TextBox 10">
            <a:extLst>
              <a:ext uri="{FF2B5EF4-FFF2-40B4-BE49-F238E27FC236}">
                <a16:creationId xmlns:a16="http://schemas.microsoft.com/office/drawing/2014/main" id="{590218C0-E6C0-4DD5-3581-5D2A85A380FB}"/>
              </a:ext>
            </a:extLst>
          </p:cNvPr>
          <p:cNvSpPr txBox="1"/>
          <p:nvPr/>
        </p:nvSpPr>
        <p:spPr>
          <a:xfrm>
            <a:off x="7972425" y="1547548"/>
            <a:ext cx="4219575"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Calculate the middle index of the buffer.</a:t>
            </a:r>
            <a:endParaRPr lang="he-IL" dirty="0"/>
          </a:p>
        </p:txBody>
      </p:sp>
      <p:sp>
        <p:nvSpPr>
          <p:cNvPr id="12" name="Arrow: Right 11">
            <a:extLst>
              <a:ext uri="{FF2B5EF4-FFF2-40B4-BE49-F238E27FC236}">
                <a16:creationId xmlns:a16="http://schemas.microsoft.com/office/drawing/2014/main" id="{42B75509-0958-3C8A-3F9E-2CA59B0F02F0}"/>
              </a:ext>
            </a:extLst>
          </p:cNvPr>
          <p:cNvSpPr/>
          <p:nvPr/>
        </p:nvSpPr>
        <p:spPr>
          <a:xfrm>
            <a:off x="5867399" y="1657350"/>
            <a:ext cx="1990725" cy="259530"/>
          </a:xfrm>
          <a:prstGeom prs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14" name="TextBox 13">
            <a:extLst>
              <a:ext uri="{FF2B5EF4-FFF2-40B4-BE49-F238E27FC236}">
                <a16:creationId xmlns:a16="http://schemas.microsoft.com/office/drawing/2014/main" id="{CCD36FCA-B000-CC6E-ED41-0CB1E87F67B6}"/>
              </a:ext>
            </a:extLst>
          </p:cNvPr>
          <p:cNvSpPr txBox="1"/>
          <p:nvPr/>
        </p:nvSpPr>
        <p:spPr>
          <a:xfrm>
            <a:off x="8143875" y="2648085"/>
            <a:ext cx="3200400"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Sort the buffer partially until the middle index. This is a simplified sorting algorithm that ensures the median value is in the correct position.</a:t>
            </a:r>
            <a:endParaRPr lang="he-IL" dirty="0"/>
          </a:p>
        </p:txBody>
      </p:sp>
      <p:sp>
        <p:nvSpPr>
          <p:cNvPr id="16" name="Right Brace 15">
            <a:extLst>
              <a:ext uri="{FF2B5EF4-FFF2-40B4-BE49-F238E27FC236}">
                <a16:creationId xmlns:a16="http://schemas.microsoft.com/office/drawing/2014/main" id="{B5C6337D-C43C-ACFD-FA16-DEEF3422D261}"/>
              </a:ext>
            </a:extLst>
          </p:cNvPr>
          <p:cNvSpPr/>
          <p:nvPr/>
        </p:nvSpPr>
        <p:spPr>
          <a:xfrm>
            <a:off x="7086600" y="2219325"/>
            <a:ext cx="885825" cy="2352675"/>
          </a:xfrm>
          <a:prstGeom prst="rightBrace">
            <a:avLst/>
          </a:prstGeom>
        </p:spPr>
        <p:style>
          <a:lnRef idx="3">
            <a:schemeClr val="accent5"/>
          </a:lnRef>
          <a:fillRef idx="0">
            <a:schemeClr val="accent5"/>
          </a:fillRef>
          <a:effectRef idx="2">
            <a:schemeClr val="accent5"/>
          </a:effectRef>
          <a:fontRef idx="minor">
            <a:schemeClr val="tx1"/>
          </a:fontRef>
        </p:style>
        <p:txBody>
          <a:bodyPr rtlCol="1" anchor="ctr"/>
          <a:lstStyle/>
          <a:p>
            <a:pPr algn="ctr"/>
            <a:endParaRPr lang="he-IL"/>
          </a:p>
        </p:txBody>
      </p:sp>
      <p:sp>
        <p:nvSpPr>
          <p:cNvPr id="18" name="TextBox 17">
            <a:extLst>
              <a:ext uri="{FF2B5EF4-FFF2-40B4-BE49-F238E27FC236}">
                <a16:creationId xmlns:a16="http://schemas.microsoft.com/office/drawing/2014/main" id="{DAD1B744-A143-BF93-4BB8-D01A7A182DF9}"/>
              </a:ext>
            </a:extLst>
          </p:cNvPr>
          <p:cNvSpPr txBox="1"/>
          <p:nvPr/>
        </p:nvSpPr>
        <p:spPr>
          <a:xfrm>
            <a:off x="2019301" y="5739498"/>
            <a:ext cx="6124574"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function returns the value at the middle index of the partially sorted buffer as the median.</a:t>
            </a:r>
            <a:endParaRPr lang="he-IL" dirty="0"/>
          </a:p>
        </p:txBody>
      </p:sp>
    </p:spTree>
    <p:extLst>
      <p:ext uri="{BB962C8B-B14F-4D97-AF65-F5344CB8AC3E}">
        <p14:creationId xmlns:p14="http://schemas.microsoft.com/office/powerpoint/2010/main" val="1809267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256DF5A8-6848-6939-554E-EA22D821D167}"/>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12</a:t>
            </a:fld>
            <a:endParaRPr lang="he-IL" sz="1600" dirty="0"/>
          </a:p>
        </p:txBody>
      </p:sp>
      <p:pic>
        <p:nvPicPr>
          <p:cNvPr id="7" name="Picture 6">
            <a:extLst>
              <a:ext uri="{FF2B5EF4-FFF2-40B4-BE49-F238E27FC236}">
                <a16:creationId xmlns:a16="http://schemas.microsoft.com/office/drawing/2014/main" id="{A10E2903-87BC-BF36-98B9-9FB333C4A13D}"/>
              </a:ext>
            </a:extLst>
          </p:cNvPr>
          <p:cNvPicPr>
            <a:picLocks noChangeAspect="1"/>
          </p:cNvPicPr>
          <p:nvPr/>
        </p:nvPicPr>
        <p:blipFill>
          <a:blip r:embed="rId2"/>
          <a:stretch>
            <a:fillRect/>
          </a:stretch>
        </p:blipFill>
        <p:spPr>
          <a:xfrm>
            <a:off x="0" y="399814"/>
            <a:ext cx="8041644" cy="6458186"/>
          </a:xfrm>
          <a:prstGeom prst="rect">
            <a:avLst/>
          </a:prstGeom>
        </p:spPr>
      </p:pic>
      <p:sp>
        <p:nvSpPr>
          <p:cNvPr id="4" name="Title 1">
            <a:extLst>
              <a:ext uri="{FF2B5EF4-FFF2-40B4-BE49-F238E27FC236}">
                <a16:creationId xmlns:a16="http://schemas.microsoft.com/office/drawing/2014/main" id="{413F41C0-69A3-1290-EC16-0E7244E4C108}"/>
              </a:ext>
            </a:extLst>
          </p:cNvPr>
          <p:cNvSpPr txBox="1">
            <a:spLocks/>
          </p:cNvSpPr>
          <p:nvPr/>
        </p:nvSpPr>
        <p:spPr>
          <a:xfrm>
            <a:off x="2518653" y="-131070"/>
            <a:ext cx="7154693" cy="596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41.7-ninth important function – ”main”</a:t>
            </a:r>
            <a:endParaRPr lang="he-IL" sz="3200" b="1" u="sng" dirty="0">
              <a:solidFill>
                <a:srgbClr val="FF0000"/>
              </a:solidFill>
            </a:endParaRPr>
          </a:p>
        </p:txBody>
      </p:sp>
      <p:sp>
        <p:nvSpPr>
          <p:cNvPr id="8" name="Right Brace 7">
            <a:extLst>
              <a:ext uri="{FF2B5EF4-FFF2-40B4-BE49-F238E27FC236}">
                <a16:creationId xmlns:a16="http://schemas.microsoft.com/office/drawing/2014/main" id="{67F33894-F590-C51D-98CB-B6C69F2D7CED}"/>
              </a:ext>
            </a:extLst>
          </p:cNvPr>
          <p:cNvSpPr/>
          <p:nvPr/>
        </p:nvSpPr>
        <p:spPr>
          <a:xfrm>
            <a:off x="5743575" y="1104900"/>
            <a:ext cx="352425" cy="885825"/>
          </a:xfrm>
          <a:prstGeom prst="rightBrace">
            <a:avLst/>
          </a:prstGeom>
          <a:ln w="76200"/>
        </p:spPr>
        <p:style>
          <a:lnRef idx="2">
            <a:schemeClr val="accent1"/>
          </a:lnRef>
          <a:fillRef idx="0">
            <a:schemeClr val="accent1"/>
          </a:fillRef>
          <a:effectRef idx="1">
            <a:schemeClr val="accent1"/>
          </a:effectRef>
          <a:fontRef idx="minor">
            <a:schemeClr val="tx1"/>
          </a:fontRef>
        </p:style>
        <p:txBody>
          <a:bodyPr rtlCol="1" anchor="ctr"/>
          <a:lstStyle/>
          <a:p>
            <a:pPr algn="ctr"/>
            <a:endParaRPr lang="he-IL"/>
          </a:p>
        </p:txBody>
      </p:sp>
      <p:sp>
        <p:nvSpPr>
          <p:cNvPr id="10" name="TextBox 9">
            <a:extLst>
              <a:ext uri="{FF2B5EF4-FFF2-40B4-BE49-F238E27FC236}">
                <a16:creationId xmlns:a16="http://schemas.microsoft.com/office/drawing/2014/main" id="{7006E44C-7C83-AC7A-5CC4-E3102BDB4847}"/>
              </a:ext>
            </a:extLst>
          </p:cNvPr>
          <p:cNvSpPr txBox="1"/>
          <p:nvPr/>
        </p:nvSpPr>
        <p:spPr>
          <a:xfrm>
            <a:off x="6252408" y="465669"/>
            <a:ext cx="5939592" cy="1754326"/>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These arrays are initialized to hold pixel values for the images and the median filter buffers:</a:t>
            </a:r>
          </a:p>
          <a:p>
            <a:r>
              <a:rPr lang="en-US" dirty="0"/>
              <a:t>buffer_3X3, buffer_5X5, and buffer_7X7 are used to store pixel values for median filtering with different filter sizes , GrayImage stores the grayscale image , </a:t>
            </a:r>
            <a:r>
              <a:rPr lang="en-US" dirty="0" err="1"/>
              <a:t>dst</a:t>
            </a:r>
            <a:r>
              <a:rPr lang="en-US" dirty="0"/>
              <a:t> stores the resulting image after applying median filtering.</a:t>
            </a:r>
            <a:endParaRPr lang="he-IL" dirty="0"/>
          </a:p>
        </p:txBody>
      </p:sp>
      <p:sp>
        <p:nvSpPr>
          <p:cNvPr id="13" name="TextBox 12">
            <a:extLst>
              <a:ext uri="{FF2B5EF4-FFF2-40B4-BE49-F238E27FC236}">
                <a16:creationId xmlns:a16="http://schemas.microsoft.com/office/drawing/2014/main" id="{B6AC5D0C-D884-F75D-EEAE-8164C5C6BD88}"/>
              </a:ext>
            </a:extLst>
          </p:cNvPr>
          <p:cNvSpPr txBox="1"/>
          <p:nvPr/>
        </p:nvSpPr>
        <p:spPr>
          <a:xfrm>
            <a:off x="6490533" y="2828835"/>
            <a:ext cx="5701467" cy="1200329"/>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dirty="0"/>
              <a:t>srand(time(0)) </a:t>
            </a:r>
            <a:r>
              <a:rPr lang="en-US" dirty="0"/>
              <a:t>initializes the random number generator with the current time. This ensures that the sequence of random numbers generated in the program will be </a:t>
            </a:r>
            <a:r>
              <a:rPr lang="en-US" b="1" dirty="0"/>
              <a:t>different</a:t>
            </a:r>
            <a:r>
              <a:rPr lang="en-US" dirty="0"/>
              <a:t> each time it runs.</a:t>
            </a:r>
            <a:endParaRPr lang="he-IL" dirty="0"/>
          </a:p>
        </p:txBody>
      </p:sp>
    </p:spTree>
    <p:extLst>
      <p:ext uri="{BB962C8B-B14F-4D97-AF65-F5344CB8AC3E}">
        <p14:creationId xmlns:p14="http://schemas.microsoft.com/office/powerpoint/2010/main" val="2944305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15363CB-1989-B761-85FF-9107A4D1F4E4}"/>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13</a:t>
            </a:fld>
            <a:endParaRPr lang="he-IL" sz="1600" dirty="0"/>
          </a:p>
        </p:txBody>
      </p:sp>
      <p:sp>
        <p:nvSpPr>
          <p:cNvPr id="5" name="Title 1">
            <a:extLst>
              <a:ext uri="{FF2B5EF4-FFF2-40B4-BE49-F238E27FC236}">
                <a16:creationId xmlns:a16="http://schemas.microsoft.com/office/drawing/2014/main" id="{D7533AB4-213C-F113-48A8-947D30B159A5}"/>
              </a:ext>
            </a:extLst>
          </p:cNvPr>
          <p:cNvSpPr txBox="1">
            <a:spLocks/>
          </p:cNvSpPr>
          <p:nvPr/>
        </p:nvSpPr>
        <p:spPr>
          <a:xfrm>
            <a:off x="2132893" y="-15262"/>
            <a:ext cx="8696325" cy="1057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41.8-presentation and profilers of the created images by the program – </a:t>
            </a:r>
            <a:r>
              <a:rPr lang="en-US" sz="3200" b="1" u="sng" dirty="0">
                <a:solidFill>
                  <a:srgbClr val="FF0000"/>
                </a:solidFill>
              </a:rPr>
              <a:t>part 1</a:t>
            </a:r>
            <a:endParaRPr lang="he-IL" sz="3200" b="1" u="sng" dirty="0">
              <a:solidFill>
                <a:srgbClr val="FF0000"/>
              </a:solidFill>
            </a:endParaRPr>
          </a:p>
        </p:txBody>
      </p:sp>
      <p:pic>
        <p:nvPicPr>
          <p:cNvPr id="7" name="Picture 6" descr="A close-up of clouds&#10;&#10;Description automatically generated">
            <a:extLst>
              <a:ext uri="{FF2B5EF4-FFF2-40B4-BE49-F238E27FC236}">
                <a16:creationId xmlns:a16="http://schemas.microsoft.com/office/drawing/2014/main" id="{B177215A-E52E-99CF-6978-BCFE90E54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5903" y="2186516"/>
            <a:ext cx="3190875" cy="2393157"/>
          </a:xfrm>
          <a:prstGeom prst="rect">
            <a:avLst/>
          </a:prstGeom>
        </p:spPr>
      </p:pic>
      <p:sp>
        <p:nvSpPr>
          <p:cNvPr id="8" name="Rectangle 7">
            <a:extLst>
              <a:ext uri="{FF2B5EF4-FFF2-40B4-BE49-F238E27FC236}">
                <a16:creationId xmlns:a16="http://schemas.microsoft.com/office/drawing/2014/main" id="{E428F91A-8546-7305-A571-56A2E684DCED}"/>
              </a:ext>
            </a:extLst>
          </p:cNvPr>
          <p:cNvSpPr/>
          <p:nvPr/>
        </p:nvSpPr>
        <p:spPr>
          <a:xfrm>
            <a:off x="9639605" y="1839194"/>
            <a:ext cx="1208663" cy="3272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A411.bmp</a:t>
            </a:r>
            <a:endParaRPr lang="he-IL" dirty="0"/>
          </a:p>
        </p:txBody>
      </p:sp>
      <p:sp>
        <p:nvSpPr>
          <p:cNvPr id="9" name="Arrow: Right 8">
            <a:extLst>
              <a:ext uri="{FF2B5EF4-FFF2-40B4-BE49-F238E27FC236}">
                <a16:creationId xmlns:a16="http://schemas.microsoft.com/office/drawing/2014/main" id="{9BA355AE-664C-2761-C43C-407FC73ACC80}"/>
              </a:ext>
            </a:extLst>
          </p:cNvPr>
          <p:cNvSpPr/>
          <p:nvPr/>
        </p:nvSpPr>
        <p:spPr>
          <a:xfrm>
            <a:off x="7654660" y="3010551"/>
            <a:ext cx="998096" cy="704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Arrow: Right 12">
            <a:extLst>
              <a:ext uri="{FF2B5EF4-FFF2-40B4-BE49-F238E27FC236}">
                <a16:creationId xmlns:a16="http://schemas.microsoft.com/office/drawing/2014/main" id="{4B08FB50-16FC-5025-2245-3CB55250EA1F}"/>
              </a:ext>
            </a:extLst>
          </p:cNvPr>
          <p:cNvSpPr/>
          <p:nvPr/>
        </p:nvSpPr>
        <p:spPr>
          <a:xfrm>
            <a:off x="3310952" y="3076575"/>
            <a:ext cx="975298" cy="704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5" name="Picture 14" descr="A close-up of clouds&#10;&#10;Description automatically generated">
            <a:extLst>
              <a:ext uri="{FF2B5EF4-FFF2-40B4-BE49-F238E27FC236}">
                <a16:creationId xmlns:a16="http://schemas.microsoft.com/office/drawing/2014/main" id="{6253E40D-643A-18B9-2291-AD48B8EDF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1" y="2166398"/>
            <a:ext cx="3190875" cy="2393156"/>
          </a:xfrm>
          <a:prstGeom prst="rect">
            <a:avLst/>
          </a:prstGeom>
        </p:spPr>
      </p:pic>
      <p:sp>
        <p:nvSpPr>
          <p:cNvPr id="16" name="Rectangle 15">
            <a:extLst>
              <a:ext uri="{FF2B5EF4-FFF2-40B4-BE49-F238E27FC236}">
                <a16:creationId xmlns:a16="http://schemas.microsoft.com/office/drawing/2014/main" id="{87108C6F-78BA-585B-B5C6-022318447E2A}"/>
              </a:ext>
            </a:extLst>
          </p:cNvPr>
          <p:cNvSpPr/>
          <p:nvPr/>
        </p:nvSpPr>
        <p:spPr>
          <a:xfrm>
            <a:off x="798377" y="1839195"/>
            <a:ext cx="1424697" cy="2571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Clouds.bmp</a:t>
            </a:r>
            <a:endParaRPr lang="he-IL" dirty="0"/>
          </a:p>
        </p:txBody>
      </p:sp>
      <p:pic>
        <p:nvPicPr>
          <p:cNvPr id="18" name="Picture 17" descr="A close-up of clouds&#10;&#10;Description automatically generated">
            <a:extLst>
              <a:ext uri="{FF2B5EF4-FFF2-40B4-BE49-F238E27FC236}">
                <a16:creationId xmlns:a16="http://schemas.microsoft.com/office/drawing/2014/main" id="{26A05DC2-8134-7D11-157E-2394F638F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5631" y="2166398"/>
            <a:ext cx="3190874" cy="2393156"/>
          </a:xfrm>
          <a:prstGeom prst="rect">
            <a:avLst/>
          </a:prstGeom>
        </p:spPr>
      </p:pic>
      <p:sp>
        <p:nvSpPr>
          <p:cNvPr id="19" name="Rectangle 18">
            <a:extLst>
              <a:ext uri="{FF2B5EF4-FFF2-40B4-BE49-F238E27FC236}">
                <a16:creationId xmlns:a16="http://schemas.microsoft.com/office/drawing/2014/main" id="{812A5457-737A-1BE4-FBEE-D20A579F082C}"/>
              </a:ext>
            </a:extLst>
          </p:cNvPr>
          <p:cNvSpPr/>
          <p:nvPr/>
        </p:nvSpPr>
        <p:spPr>
          <a:xfrm>
            <a:off x="5127490" y="1842011"/>
            <a:ext cx="1607699" cy="2752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Clouds1.bmp</a:t>
            </a:r>
            <a:endParaRPr lang="he-IL" dirty="0"/>
          </a:p>
        </p:txBody>
      </p:sp>
      <p:sp>
        <p:nvSpPr>
          <p:cNvPr id="23" name="Arrow: Right 22">
            <a:extLst>
              <a:ext uri="{FF2B5EF4-FFF2-40B4-BE49-F238E27FC236}">
                <a16:creationId xmlns:a16="http://schemas.microsoft.com/office/drawing/2014/main" id="{029FB54A-3335-7916-6F04-ED1CF3B42EE3}"/>
              </a:ext>
            </a:extLst>
          </p:cNvPr>
          <p:cNvSpPr/>
          <p:nvPr/>
        </p:nvSpPr>
        <p:spPr>
          <a:xfrm rot="5400000">
            <a:off x="9381189" y="5343296"/>
            <a:ext cx="2019758" cy="704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925873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 in the sky with clouds&#10;&#10;Description automatically generated">
            <a:extLst>
              <a:ext uri="{FF2B5EF4-FFF2-40B4-BE49-F238E27FC236}">
                <a16:creationId xmlns:a16="http://schemas.microsoft.com/office/drawing/2014/main" id="{6CC1C69C-4F31-D498-8D99-74B2863C99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315" y="1304708"/>
            <a:ext cx="3190875" cy="2393156"/>
          </a:xfrm>
          <a:prstGeom prst="rect">
            <a:avLst/>
          </a:prstGeom>
        </p:spPr>
      </p:pic>
      <p:sp>
        <p:nvSpPr>
          <p:cNvPr id="5" name="Rectangle 4">
            <a:extLst>
              <a:ext uri="{FF2B5EF4-FFF2-40B4-BE49-F238E27FC236}">
                <a16:creationId xmlns:a16="http://schemas.microsoft.com/office/drawing/2014/main" id="{95057F23-9280-4CC3-06C4-F963FD399301}"/>
              </a:ext>
            </a:extLst>
          </p:cNvPr>
          <p:cNvSpPr/>
          <p:nvPr/>
        </p:nvSpPr>
        <p:spPr>
          <a:xfrm>
            <a:off x="6515100" y="977504"/>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A412.bmp</a:t>
            </a:r>
            <a:endParaRPr lang="he-IL" dirty="0"/>
          </a:p>
        </p:txBody>
      </p:sp>
      <p:sp>
        <p:nvSpPr>
          <p:cNvPr id="6" name="Slide Number Placeholder 5">
            <a:extLst>
              <a:ext uri="{FF2B5EF4-FFF2-40B4-BE49-F238E27FC236}">
                <a16:creationId xmlns:a16="http://schemas.microsoft.com/office/drawing/2014/main" id="{F4444F53-830F-4598-443C-EFE149B1BD2C}"/>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14</a:t>
            </a:fld>
            <a:endParaRPr lang="he-IL" sz="1600" dirty="0"/>
          </a:p>
        </p:txBody>
      </p:sp>
      <p:sp>
        <p:nvSpPr>
          <p:cNvPr id="7" name="Title 1">
            <a:extLst>
              <a:ext uri="{FF2B5EF4-FFF2-40B4-BE49-F238E27FC236}">
                <a16:creationId xmlns:a16="http://schemas.microsoft.com/office/drawing/2014/main" id="{DF2E57FB-3F71-4476-A4F7-A2F496B029DB}"/>
              </a:ext>
            </a:extLst>
          </p:cNvPr>
          <p:cNvSpPr txBox="1">
            <a:spLocks/>
          </p:cNvSpPr>
          <p:nvPr/>
        </p:nvSpPr>
        <p:spPr>
          <a:xfrm>
            <a:off x="2132893" y="-15262"/>
            <a:ext cx="8696325" cy="1057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41.8-presentation and profilers of the created images by the program – </a:t>
            </a:r>
            <a:r>
              <a:rPr lang="en-US" sz="3200" b="1" u="sng" dirty="0">
                <a:solidFill>
                  <a:srgbClr val="FF0000"/>
                </a:solidFill>
              </a:rPr>
              <a:t>part 2</a:t>
            </a:r>
            <a:endParaRPr lang="he-IL" sz="3200" b="1" u="sng" dirty="0">
              <a:solidFill>
                <a:srgbClr val="FF0000"/>
              </a:solidFill>
            </a:endParaRPr>
          </a:p>
        </p:txBody>
      </p:sp>
      <p:sp>
        <p:nvSpPr>
          <p:cNvPr id="8" name="Rectangle 7">
            <a:extLst>
              <a:ext uri="{FF2B5EF4-FFF2-40B4-BE49-F238E27FC236}">
                <a16:creationId xmlns:a16="http://schemas.microsoft.com/office/drawing/2014/main" id="{5520B896-30BE-7C8A-0184-489EC3F19E47}"/>
              </a:ext>
            </a:extLst>
          </p:cNvPr>
          <p:cNvSpPr/>
          <p:nvPr/>
        </p:nvSpPr>
        <p:spPr>
          <a:xfrm>
            <a:off x="748069" y="977504"/>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A411.bmp</a:t>
            </a:r>
            <a:endParaRPr lang="he-IL" dirty="0"/>
          </a:p>
        </p:txBody>
      </p:sp>
      <p:pic>
        <p:nvPicPr>
          <p:cNvPr id="9" name="Picture 8" descr="A close-up of clouds&#10;&#10;Description automatically generated">
            <a:extLst>
              <a:ext uri="{FF2B5EF4-FFF2-40B4-BE49-F238E27FC236}">
                <a16:creationId xmlns:a16="http://schemas.microsoft.com/office/drawing/2014/main" id="{8B4AFA75-7399-6191-4237-A7AB4379B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6" y="1304708"/>
            <a:ext cx="3190874" cy="2393156"/>
          </a:xfrm>
          <a:prstGeom prst="rect">
            <a:avLst/>
          </a:prstGeom>
        </p:spPr>
      </p:pic>
      <p:sp>
        <p:nvSpPr>
          <p:cNvPr id="10" name="Arrow: Right 9">
            <a:extLst>
              <a:ext uri="{FF2B5EF4-FFF2-40B4-BE49-F238E27FC236}">
                <a16:creationId xmlns:a16="http://schemas.microsoft.com/office/drawing/2014/main" id="{6776F2F5-AE0D-4A52-413A-3E1B128E21D7}"/>
              </a:ext>
            </a:extLst>
          </p:cNvPr>
          <p:cNvSpPr/>
          <p:nvPr/>
        </p:nvSpPr>
        <p:spPr>
          <a:xfrm>
            <a:off x="3377626" y="2148861"/>
            <a:ext cx="2127823" cy="704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2" name="Straight Arrow Connector 11">
            <a:extLst>
              <a:ext uri="{FF2B5EF4-FFF2-40B4-BE49-F238E27FC236}">
                <a16:creationId xmlns:a16="http://schemas.microsoft.com/office/drawing/2014/main" id="{6FC15DE2-50CD-8F3F-0423-583881CCBAE1}"/>
              </a:ext>
            </a:extLst>
          </p:cNvPr>
          <p:cNvCxnSpPr>
            <a:cxnSpLocks/>
          </p:cNvCxnSpPr>
          <p:nvPr/>
        </p:nvCxnSpPr>
        <p:spPr>
          <a:xfrm flipH="1">
            <a:off x="3155158" y="3415741"/>
            <a:ext cx="2576157" cy="1213409"/>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pic>
        <p:nvPicPr>
          <p:cNvPr id="16" name="Picture 15" descr="Clouds in the sky above clouds&#10;&#10;Description automatically generated">
            <a:extLst>
              <a:ext uri="{FF2B5EF4-FFF2-40B4-BE49-F238E27FC236}">
                <a16:creationId xmlns:a16="http://schemas.microsoft.com/office/drawing/2014/main" id="{8D9D3562-6372-8150-72CF-F9C3BD169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16" y="4572000"/>
            <a:ext cx="3048000" cy="2286000"/>
          </a:xfrm>
          <a:prstGeom prst="rect">
            <a:avLst/>
          </a:prstGeom>
        </p:spPr>
      </p:pic>
      <p:sp>
        <p:nvSpPr>
          <p:cNvPr id="19" name="Rectangle 18">
            <a:extLst>
              <a:ext uri="{FF2B5EF4-FFF2-40B4-BE49-F238E27FC236}">
                <a16:creationId xmlns:a16="http://schemas.microsoft.com/office/drawing/2014/main" id="{6543D458-A33D-8DBC-5A51-E8F34A9F69E2}"/>
              </a:ext>
            </a:extLst>
          </p:cNvPr>
          <p:cNvSpPr/>
          <p:nvPr/>
        </p:nvSpPr>
        <p:spPr>
          <a:xfrm>
            <a:off x="676983" y="4246635"/>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A413.bmp</a:t>
            </a:r>
            <a:endParaRPr lang="he-IL" dirty="0"/>
          </a:p>
        </p:txBody>
      </p:sp>
      <p:cxnSp>
        <p:nvCxnSpPr>
          <p:cNvPr id="20" name="Straight Arrow Connector 19">
            <a:extLst>
              <a:ext uri="{FF2B5EF4-FFF2-40B4-BE49-F238E27FC236}">
                <a16:creationId xmlns:a16="http://schemas.microsoft.com/office/drawing/2014/main" id="{5BE2D49C-C3B4-D707-C422-E0A93D21826B}"/>
              </a:ext>
            </a:extLst>
          </p:cNvPr>
          <p:cNvCxnSpPr>
            <a:cxnSpLocks/>
          </p:cNvCxnSpPr>
          <p:nvPr/>
        </p:nvCxnSpPr>
        <p:spPr>
          <a:xfrm>
            <a:off x="6300079" y="3697864"/>
            <a:ext cx="0" cy="861039"/>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pic>
        <p:nvPicPr>
          <p:cNvPr id="24" name="Picture 23" descr="A close up of clouds&#10;&#10;Description automatically generated">
            <a:extLst>
              <a:ext uri="{FF2B5EF4-FFF2-40B4-BE49-F238E27FC236}">
                <a16:creationId xmlns:a16="http://schemas.microsoft.com/office/drawing/2014/main" id="{F1A2B1CB-ACCC-B0D6-27BF-C549254B04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5952" y="4558903"/>
            <a:ext cx="3048000" cy="2286000"/>
          </a:xfrm>
          <a:prstGeom prst="rect">
            <a:avLst/>
          </a:prstGeom>
        </p:spPr>
      </p:pic>
      <p:sp>
        <p:nvSpPr>
          <p:cNvPr id="26" name="Rectangle 25">
            <a:extLst>
              <a:ext uri="{FF2B5EF4-FFF2-40B4-BE49-F238E27FC236}">
                <a16:creationId xmlns:a16="http://schemas.microsoft.com/office/drawing/2014/main" id="{90D28A7E-9B9A-A1E6-9457-09188FC4ABE8}"/>
              </a:ext>
            </a:extLst>
          </p:cNvPr>
          <p:cNvSpPr/>
          <p:nvPr/>
        </p:nvSpPr>
        <p:spPr>
          <a:xfrm>
            <a:off x="6515100" y="4237218"/>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A414.bmp</a:t>
            </a:r>
            <a:endParaRPr lang="he-IL" dirty="0"/>
          </a:p>
        </p:txBody>
      </p:sp>
      <p:pic>
        <p:nvPicPr>
          <p:cNvPr id="29" name="Picture 28" descr="A close up of clouds&#10;&#10;Description automatically generated">
            <a:extLst>
              <a:ext uri="{FF2B5EF4-FFF2-40B4-BE49-F238E27FC236}">
                <a16:creationId xmlns:a16="http://schemas.microsoft.com/office/drawing/2014/main" id="{F73E7362-A793-2E0E-D95E-A8B89DD9B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0" y="4542017"/>
            <a:ext cx="3048000" cy="2286000"/>
          </a:xfrm>
          <a:prstGeom prst="rect">
            <a:avLst/>
          </a:prstGeom>
        </p:spPr>
      </p:pic>
      <p:cxnSp>
        <p:nvCxnSpPr>
          <p:cNvPr id="33" name="Straight Arrow Connector 32">
            <a:extLst>
              <a:ext uri="{FF2B5EF4-FFF2-40B4-BE49-F238E27FC236}">
                <a16:creationId xmlns:a16="http://schemas.microsoft.com/office/drawing/2014/main" id="{F54A5B09-C1CB-1690-CB31-734EB5D385E2}"/>
              </a:ext>
            </a:extLst>
          </p:cNvPr>
          <p:cNvCxnSpPr>
            <a:cxnSpLocks/>
            <a:endCxn id="29" idx="0"/>
          </p:cNvCxnSpPr>
          <p:nvPr/>
        </p:nvCxnSpPr>
        <p:spPr>
          <a:xfrm>
            <a:off x="8922189" y="3335616"/>
            <a:ext cx="1745811" cy="120640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DF295E79-B11F-54FD-8163-C75E4D5D3E59}"/>
              </a:ext>
            </a:extLst>
          </p:cNvPr>
          <p:cNvSpPr/>
          <p:nvPr/>
        </p:nvSpPr>
        <p:spPr>
          <a:xfrm>
            <a:off x="10939462" y="4220332"/>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A415.bmp</a:t>
            </a:r>
            <a:endParaRPr lang="he-IL" dirty="0"/>
          </a:p>
        </p:txBody>
      </p:sp>
    </p:spTree>
    <p:extLst>
      <p:ext uri="{BB962C8B-B14F-4D97-AF65-F5344CB8AC3E}">
        <p14:creationId xmlns:p14="http://schemas.microsoft.com/office/powerpoint/2010/main" val="4270213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DC59B4F-BEC7-7C51-E5B4-B3F3B8956E0E}"/>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15</a:t>
            </a:fld>
            <a:endParaRPr lang="he-IL" sz="1600" dirty="0"/>
          </a:p>
        </p:txBody>
      </p:sp>
      <p:sp>
        <p:nvSpPr>
          <p:cNvPr id="5" name="Title 1">
            <a:extLst>
              <a:ext uri="{FF2B5EF4-FFF2-40B4-BE49-F238E27FC236}">
                <a16:creationId xmlns:a16="http://schemas.microsoft.com/office/drawing/2014/main" id="{0585D538-B41C-EC17-C7A3-9EECAA17E392}"/>
              </a:ext>
            </a:extLst>
          </p:cNvPr>
          <p:cNvSpPr txBox="1">
            <a:spLocks/>
          </p:cNvSpPr>
          <p:nvPr/>
        </p:nvSpPr>
        <p:spPr>
          <a:xfrm>
            <a:off x="2132893" y="-15262"/>
            <a:ext cx="8696325" cy="1057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41.8-presentation and profilers of the created images by the program – </a:t>
            </a:r>
            <a:r>
              <a:rPr lang="en-US" sz="3200" b="1" u="sng" dirty="0">
                <a:solidFill>
                  <a:srgbClr val="FF0000"/>
                </a:solidFill>
              </a:rPr>
              <a:t>part 3</a:t>
            </a:r>
            <a:endParaRPr lang="he-IL" sz="3200" b="1" u="sng" dirty="0">
              <a:solidFill>
                <a:srgbClr val="FF0000"/>
              </a:solidFill>
            </a:endParaRPr>
          </a:p>
        </p:txBody>
      </p:sp>
    </p:spTree>
    <p:extLst>
      <p:ext uri="{BB962C8B-B14F-4D97-AF65-F5344CB8AC3E}">
        <p14:creationId xmlns:p14="http://schemas.microsoft.com/office/powerpoint/2010/main" val="2919121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DC59B4F-BEC7-7C51-E5B4-B3F3B8956E0E}"/>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16</a:t>
            </a:fld>
            <a:endParaRPr lang="he-IL" sz="1600" dirty="0"/>
          </a:p>
        </p:txBody>
      </p:sp>
      <p:sp>
        <p:nvSpPr>
          <p:cNvPr id="5" name="Title 1">
            <a:extLst>
              <a:ext uri="{FF2B5EF4-FFF2-40B4-BE49-F238E27FC236}">
                <a16:creationId xmlns:a16="http://schemas.microsoft.com/office/drawing/2014/main" id="{0585D538-B41C-EC17-C7A3-9EECAA17E392}"/>
              </a:ext>
            </a:extLst>
          </p:cNvPr>
          <p:cNvSpPr txBox="1">
            <a:spLocks/>
          </p:cNvSpPr>
          <p:nvPr/>
        </p:nvSpPr>
        <p:spPr>
          <a:xfrm>
            <a:off x="2132893" y="-15262"/>
            <a:ext cx="8696325" cy="1057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41.8-presentation and profilers of the created images by the program – </a:t>
            </a:r>
            <a:r>
              <a:rPr lang="en-US" sz="3200" b="1" u="sng" dirty="0">
                <a:solidFill>
                  <a:srgbClr val="FF0000"/>
                </a:solidFill>
              </a:rPr>
              <a:t>part 4</a:t>
            </a:r>
            <a:endParaRPr lang="he-IL" sz="3200" b="1" u="sng" dirty="0">
              <a:solidFill>
                <a:srgbClr val="FF0000"/>
              </a:solidFill>
            </a:endParaRPr>
          </a:p>
        </p:txBody>
      </p:sp>
    </p:spTree>
    <p:extLst>
      <p:ext uri="{BB962C8B-B14F-4D97-AF65-F5344CB8AC3E}">
        <p14:creationId xmlns:p14="http://schemas.microsoft.com/office/powerpoint/2010/main" val="388796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DC59B4F-BEC7-7C51-E5B4-B3F3B8956E0E}"/>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17</a:t>
            </a:fld>
            <a:endParaRPr lang="he-IL" sz="1600" dirty="0"/>
          </a:p>
        </p:txBody>
      </p:sp>
      <p:sp>
        <p:nvSpPr>
          <p:cNvPr id="5" name="Title 1">
            <a:extLst>
              <a:ext uri="{FF2B5EF4-FFF2-40B4-BE49-F238E27FC236}">
                <a16:creationId xmlns:a16="http://schemas.microsoft.com/office/drawing/2014/main" id="{0585D538-B41C-EC17-C7A3-9EECAA17E392}"/>
              </a:ext>
            </a:extLst>
          </p:cNvPr>
          <p:cNvSpPr txBox="1">
            <a:spLocks/>
          </p:cNvSpPr>
          <p:nvPr/>
        </p:nvSpPr>
        <p:spPr>
          <a:xfrm>
            <a:off x="2132893" y="-15262"/>
            <a:ext cx="8696325" cy="1057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41.8-presentation and profilers of the created images by the program – </a:t>
            </a:r>
            <a:r>
              <a:rPr lang="en-US" sz="3200" b="1" u="sng" dirty="0">
                <a:solidFill>
                  <a:srgbClr val="FF0000"/>
                </a:solidFill>
              </a:rPr>
              <a:t>part 5</a:t>
            </a:r>
            <a:endParaRPr lang="he-IL" sz="3200" b="1" u="sng" dirty="0">
              <a:solidFill>
                <a:srgbClr val="FF0000"/>
              </a:solidFill>
            </a:endParaRPr>
          </a:p>
        </p:txBody>
      </p:sp>
    </p:spTree>
    <p:extLst>
      <p:ext uri="{BB962C8B-B14F-4D97-AF65-F5344CB8AC3E}">
        <p14:creationId xmlns:p14="http://schemas.microsoft.com/office/powerpoint/2010/main" val="275629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DC59B4F-BEC7-7C51-E5B4-B3F3B8956E0E}"/>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18</a:t>
            </a:fld>
            <a:endParaRPr lang="he-IL" sz="1600" dirty="0"/>
          </a:p>
        </p:txBody>
      </p:sp>
      <p:sp>
        <p:nvSpPr>
          <p:cNvPr id="5" name="Title 1">
            <a:extLst>
              <a:ext uri="{FF2B5EF4-FFF2-40B4-BE49-F238E27FC236}">
                <a16:creationId xmlns:a16="http://schemas.microsoft.com/office/drawing/2014/main" id="{0585D538-B41C-EC17-C7A3-9EECAA17E392}"/>
              </a:ext>
            </a:extLst>
          </p:cNvPr>
          <p:cNvSpPr txBox="1">
            <a:spLocks/>
          </p:cNvSpPr>
          <p:nvPr/>
        </p:nvSpPr>
        <p:spPr>
          <a:xfrm>
            <a:off x="2132893" y="-15262"/>
            <a:ext cx="8696325" cy="1057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41.8-presentation and profilers of the created images by the program – </a:t>
            </a:r>
            <a:r>
              <a:rPr lang="en-US" sz="3200" b="1" u="sng" dirty="0">
                <a:solidFill>
                  <a:srgbClr val="FF0000"/>
                </a:solidFill>
              </a:rPr>
              <a:t>part 6</a:t>
            </a:r>
            <a:endParaRPr lang="he-IL" sz="3200" b="1" u="sng" dirty="0">
              <a:solidFill>
                <a:srgbClr val="FF0000"/>
              </a:solidFill>
            </a:endParaRPr>
          </a:p>
        </p:txBody>
      </p:sp>
    </p:spTree>
    <p:extLst>
      <p:ext uri="{BB962C8B-B14F-4D97-AF65-F5344CB8AC3E}">
        <p14:creationId xmlns:p14="http://schemas.microsoft.com/office/powerpoint/2010/main" val="2701496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931A82-E103-BB79-BB14-C956794B6753}"/>
              </a:ext>
            </a:extLst>
          </p:cNvPr>
          <p:cNvPicPr>
            <a:picLocks noChangeAspect="1"/>
          </p:cNvPicPr>
          <p:nvPr/>
        </p:nvPicPr>
        <p:blipFill>
          <a:blip r:embed="rId2"/>
          <a:stretch>
            <a:fillRect/>
          </a:stretch>
        </p:blipFill>
        <p:spPr>
          <a:xfrm>
            <a:off x="1619111" y="165370"/>
            <a:ext cx="8953777" cy="6692630"/>
          </a:xfrm>
          <a:prstGeom prst="rect">
            <a:avLst/>
          </a:prstGeom>
        </p:spPr>
      </p:pic>
      <p:sp>
        <p:nvSpPr>
          <p:cNvPr id="6" name="Slide Number Placeholder 5">
            <a:extLst>
              <a:ext uri="{FF2B5EF4-FFF2-40B4-BE49-F238E27FC236}">
                <a16:creationId xmlns:a16="http://schemas.microsoft.com/office/drawing/2014/main" id="{05CA3CBD-A0CB-54FF-4C2D-936F5E9B5B4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2</a:t>
            </a:fld>
            <a:endParaRPr lang="he-IL" sz="1600" dirty="0"/>
          </a:p>
        </p:txBody>
      </p:sp>
    </p:spTree>
    <p:extLst>
      <p:ext uri="{BB962C8B-B14F-4D97-AF65-F5344CB8AC3E}">
        <p14:creationId xmlns:p14="http://schemas.microsoft.com/office/powerpoint/2010/main" val="3472968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9BDCA49-133A-683D-0919-2FA266ADE2CF}"/>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3</a:t>
            </a:fld>
            <a:endParaRPr lang="he-IL" sz="1600" dirty="0"/>
          </a:p>
        </p:txBody>
      </p:sp>
      <p:sp>
        <p:nvSpPr>
          <p:cNvPr id="2" name="Title 1">
            <a:extLst>
              <a:ext uri="{FF2B5EF4-FFF2-40B4-BE49-F238E27FC236}">
                <a16:creationId xmlns:a16="http://schemas.microsoft.com/office/drawing/2014/main" id="{B7CF5980-A9D4-65CB-E9A0-233295BA2A1A}"/>
              </a:ext>
            </a:extLst>
          </p:cNvPr>
          <p:cNvSpPr>
            <a:spLocks noGrp="1"/>
          </p:cNvSpPr>
          <p:nvPr>
            <p:ph type="ctrTitle"/>
          </p:nvPr>
        </p:nvSpPr>
        <p:spPr>
          <a:xfrm>
            <a:off x="998707" y="0"/>
            <a:ext cx="10194586" cy="596739"/>
          </a:xfrm>
        </p:spPr>
        <p:txBody>
          <a:bodyPr>
            <a:normAutofit fontScale="90000"/>
          </a:bodyPr>
          <a:lstStyle/>
          <a:p>
            <a:pPr rtl="0"/>
            <a:r>
              <a:rPr lang="en-US" sz="3200" b="1" u="sng" dirty="0">
                <a:solidFill>
                  <a:srgbClr val="0070C0"/>
                </a:solidFill>
              </a:rPr>
              <a:t>41.1 - first important function –”Contrast_Brightness_change”</a:t>
            </a:r>
            <a:endParaRPr lang="he-IL" sz="3200" b="1" u="sng" dirty="0">
              <a:solidFill>
                <a:srgbClr val="0070C0"/>
              </a:solidFill>
            </a:endParaRPr>
          </a:p>
        </p:txBody>
      </p:sp>
      <p:pic>
        <p:nvPicPr>
          <p:cNvPr id="6" name="Picture 5">
            <a:extLst>
              <a:ext uri="{FF2B5EF4-FFF2-40B4-BE49-F238E27FC236}">
                <a16:creationId xmlns:a16="http://schemas.microsoft.com/office/drawing/2014/main" id="{31EC85CF-DD01-E6F8-F144-63A3D95BB4E9}"/>
              </a:ext>
            </a:extLst>
          </p:cNvPr>
          <p:cNvPicPr>
            <a:picLocks noChangeAspect="1"/>
          </p:cNvPicPr>
          <p:nvPr/>
        </p:nvPicPr>
        <p:blipFill>
          <a:blip r:embed="rId2"/>
          <a:stretch>
            <a:fillRect/>
          </a:stretch>
        </p:blipFill>
        <p:spPr>
          <a:xfrm>
            <a:off x="350196" y="944276"/>
            <a:ext cx="8392349" cy="1182397"/>
          </a:xfrm>
          <a:prstGeom prst="rect">
            <a:avLst/>
          </a:prstGeom>
        </p:spPr>
      </p:pic>
      <p:sp>
        <p:nvSpPr>
          <p:cNvPr id="9" name="TextBox 8">
            <a:extLst>
              <a:ext uri="{FF2B5EF4-FFF2-40B4-BE49-F238E27FC236}">
                <a16:creationId xmlns:a16="http://schemas.microsoft.com/office/drawing/2014/main" id="{5DC60758-13AD-34AF-5238-8CD4D0E35E93}"/>
              </a:ext>
            </a:extLst>
          </p:cNvPr>
          <p:cNvSpPr txBox="1"/>
          <p:nvPr/>
        </p:nvSpPr>
        <p:spPr>
          <a:xfrm>
            <a:off x="8998085" y="781369"/>
            <a:ext cx="3095828" cy="147483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obtaining a pointer to the first element of the image array. This pointer (ptrToPixels) will be used to iterate through all the pixels in the image.</a:t>
            </a:r>
            <a:endParaRPr lang="he-IL" dirty="0"/>
          </a:p>
        </p:txBody>
      </p:sp>
      <p:sp>
        <p:nvSpPr>
          <p:cNvPr id="16" name="Arrow: Right 15">
            <a:extLst>
              <a:ext uri="{FF2B5EF4-FFF2-40B4-BE49-F238E27FC236}">
                <a16:creationId xmlns:a16="http://schemas.microsoft.com/office/drawing/2014/main" id="{E828E548-441D-F53B-739B-08B1E706E264}"/>
              </a:ext>
            </a:extLst>
          </p:cNvPr>
          <p:cNvSpPr/>
          <p:nvPr/>
        </p:nvSpPr>
        <p:spPr>
          <a:xfrm>
            <a:off x="4599873" y="1303506"/>
            <a:ext cx="4398212" cy="231968"/>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8" name="TextBox 17">
            <a:extLst>
              <a:ext uri="{FF2B5EF4-FFF2-40B4-BE49-F238E27FC236}">
                <a16:creationId xmlns:a16="http://schemas.microsoft.com/office/drawing/2014/main" id="{3ED4F7F1-9B48-E214-69A2-3A094E40BC5A}"/>
              </a:ext>
            </a:extLst>
          </p:cNvPr>
          <p:cNvSpPr txBox="1"/>
          <p:nvPr/>
        </p:nvSpPr>
        <p:spPr>
          <a:xfrm>
            <a:off x="8296275" y="2474210"/>
            <a:ext cx="3797637" cy="203132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for loop that runs through all the pixels in the image for covering every pixel in the 2D image array.</a:t>
            </a:r>
          </a:p>
          <a:p>
            <a:endParaRPr lang="en-US" dirty="0"/>
          </a:p>
          <a:p>
            <a:r>
              <a:rPr lang="en-US" dirty="0"/>
              <a:t>In addition : The pointer </a:t>
            </a:r>
            <a:r>
              <a:rPr lang="en-US" dirty="0">
                <a:solidFill>
                  <a:srgbClr val="FFFF00"/>
                </a:solidFill>
              </a:rPr>
              <a:t>ptrToPixels</a:t>
            </a:r>
            <a:r>
              <a:rPr lang="en-US" dirty="0"/>
              <a:t> is incremented to point to the next pixel in the image. </a:t>
            </a:r>
            <a:endParaRPr lang="he-IL" dirty="0"/>
          </a:p>
        </p:txBody>
      </p:sp>
      <p:cxnSp>
        <p:nvCxnSpPr>
          <p:cNvPr id="20" name="Straight Arrow Connector 19">
            <a:extLst>
              <a:ext uri="{FF2B5EF4-FFF2-40B4-BE49-F238E27FC236}">
                <a16:creationId xmlns:a16="http://schemas.microsoft.com/office/drawing/2014/main" id="{752E9DB0-8907-7C8D-3200-BA75E51F2F7E}"/>
              </a:ext>
            </a:extLst>
          </p:cNvPr>
          <p:cNvCxnSpPr/>
          <p:nvPr/>
        </p:nvCxnSpPr>
        <p:spPr>
          <a:xfrm>
            <a:off x="8591550" y="1762125"/>
            <a:ext cx="219075" cy="712085"/>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sp>
        <p:nvSpPr>
          <p:cNvPr id="22" name="TextBox 21">
            <a:extLst>
              <a:ext uri="{FF2B5EF4-FFF2-40B4-BE49-F238E27FC236}">
                <a16:creationId xmlns:a16="http://schemas.microsoft.com/office/drawing/2014/main" id="{3E6062E8-855F-8D61-B546-4A4AEBAC31AA}"/>
              </a:ext>
            </a:extLst>
          </p:cNvPr>
          <p:cNvSpPr txBox="1"/>
          <p:nvPr/>
        </p:nvSpPr>
        <p:spPr>
          <a:xfrm>
            <a:off x="4167187" y="3008593"/>
            <a:ext cx="3857625"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Inside the loop, each pixel value is adjusted by applying the contrast and brightness transformation: *ptrToPixels = c * (*ptrToPixels) + b.</a:t>
            </a:r>
            <a:endParaRPr lang="he-IL" dirty="0"/>
          </a:p>
        </p:txBody>
      </p:sp>
      <p:cxnSp>
        <p:nvCxnSpPr>
          <p:cNvPr id="23" name="Straight Arrow Connector 22">
            <a:extLst>
              <a:ext uri="{FF2B5EF4-FFF2-40B4-BE49-F238E27FC236}">
                <a16:creationId xmlns:a16="http://schemas.microsoft.com/office/drawing/2014/main" id="{127B5CEB-1D28-6E16-10A0-640864F39DD0}"/>
              </a:ext>
            </a:extLst>
          </p:cNvPr>
          <p:cNvCxnSpPr>
            <a:cxnSpLocks/>
          </p:cNvCxnSpPr>
          <p:nvPr/>
        </p:nvCxnSpPr>
        <p:spPr>
          <a:xfrm>
            <a:off x="4948218" y="1970000"/>
            <a:ext cx="219075" cy="1038593"/>
          </a:xfrm>
          <a:prstGeom prst="straightConnector1">
            <a:avLst/>
          </a:prstGeom>
          <a:ln w="76200">
            <a:solidFill>
              <a:srgbClr val="00B0F0"/>
            </a:solidFill>
            <a:tailEnd type="triangle"/>
          </a:ln>
        </p:spPr>
        <p:style>
          <a:lnRef idx="3">
            <a:schemeClr val="accent5"/>
          </a:lnRef>
          <a:fillRef idx="0">
            <a:schemeClr val="accent5"/>
          </a:fillRef>
          <a:effectRef idx="2">
            <a:schemeClr val="accent5"/>
          </a:effectRef>
          <a:fontRef idx="minor">
            <a:schemeClr val="tx1"/>
          </a:fontRef>
        </p:style>
      </p:cxnSp>
      <p:sp>
        <p:nvSpPr>
          <p:cNvPr id="26" name="TextBox 25">
            <a:extLst>
              <a:ext uri="{FF2B5EF4-FFF2-40B4-BE49-F238E27FC236}">
                <a16:creationId xmlns:a16="http://schemas.microsoft.com/office/drawing/2014/main" id="{4E3BB7B7-879D-0BDB-76EE-B73FC1F472EE}"/>
              </a:ext>
            </a:extLst>
          </p:cNvPr>
          <p:cNvSpPr txBox="1"/>
          <p:nvPr/>
        </p:nvSpPr>
        <p:spPr>
          <a:xfrm>
            <a:off x="350196" y="4631164"/>
            <a:ext cx="6745118"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note 1:  </a:t>
            </a:r>
            <a:r>
              <a:rPr lang="en-US" b="1" dirty="0"/>
              <a:t>c</a:t>
            </a:r>
            <a:r>
              <a:rPr lang="en-US" dirty="0"/>
              <a:t> is a float representing the contrast adjustment factor. A value greater than 1 increases contrast, while a value between 0 and 1 decreases contrast.</a:t>
            </a:r>
            <a:endParaRPr lang="he-IL" dirty="0"/>
          </a:p>
        </p:txBody>
      </p:sp>
      <p:sp>
        <p:nvSpPr>
          <p:cNvPr id="28" name="TextBox 27">
            <a:extLst>
              <a:ext uri="{FF2B5EF4-FFF2-40B4-BE49-F238E27FC236}">
                <a16:creationId xmlns:a16="http://schemas.microsoft.com/office/drawing/2014/main" id="{2BB228F8-2062-50C5-7775-993E970EFDFE}"/>
              </a:ext>
            </a:extLst>
          </p:cNvPr>
          <p:cNvSpPr txBox="1"/>
          <p:nvPr/>
        </p:nvSpPr>
        <p:spPr>
          <a:xfrm>
            <a:off x="326382" y="5752107"/>
            <a:ext cx="6768931"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note 2 : </a:t>
            </a:r>
            <a:r>
              <a:rPr lang="en-US" b="1" dirty="0"/>
              <a:t>b</a:t>
            </a:r>
            <a:r>
              <a:rPr lang="en-US" dirty="0"/>
              <a:t> is a float representing the brightness adjustment factor. Adding a positive value increases brightness, while adding a negative value decreases brightness.</a:t>
            </a:r>
            <a:endParaRPr lang="he-IL" dirty="0"/>
          </a:p>
        </p:txBody>
      </p:sp>
    </p:spTree>
    <p:extLst>
      <p:ext uri="{BB962C8B-B14F-4D97-AF65-F5344CB8AC3E}">
        <p14:creationId xmlns:p14="http://schemas.microsoft.com/office/powerpoint/2010/main" val="1193540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F7923B-50B5-720A-E5F3-253C134E1725}"/>
              </a:ext>
            </a:extLst>
          </p:cNvPr>
          <p:cNvSpPr txBox="1">
            <a:spLocks/>
          </p:cNvSpPr>
          <p:nvPr/>
        </p:nvSpPr>
        <p:spPr>
          <a:xfrm>
            <a:off x="1111683" y="0"/>
            <a:ext cx="10194586" cy="596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41.2 - second important function –” add_dots_to_pic”</a:t>
            </a:r>
            <a:endParaRPr lang="he-IL" sz="3200" b="1" u="sng" dirty="0">
              <a:solidFill>
                <a:srgbClr val="0070C0"/>
              </a:solidFill>
            </a:endParaRPr>
          </a:p>
        </p:txBody>
      </p:sp>
      <p:sp>
        <p:nvSpPr>
          <p:cNvPr id="5" name="Slide Number Placeholder 5">
            <a:extLst>
              <a:ext uri="{FF2B5EF4-FFF2-40B4-BE49-F238E27FC236}">
                <a16:creationId xmlns:a16="http://schemas.microsoft.com/office/drawing/2014/main" id="{73C24FA6-3647-F9C6-7D83-549CD89A2A7B}"/>
              </a:ext>
            </a:extLst>
          </p:cNvPr>
          <p:cNvSpPr>
            <a:spLocks noGrp="1"/>
          </p:cNvSpPr>
          <p:nvPr>
            <p:ph type="sldNum" sz="quarter" idx="12"/>
          </p:nvPr>
        </p:nvSpPr>
        <p:spPr>
          <a:xfrm>
            <a:off x="11879094" y="-15262"/>
            <a:ext cx="312906" cy="365125"/>
          </a:xfrm>
        </p:spPr>
        <p:txBody>
          <a:bodyPr/>
          <a:lstStyle/>
          <a:p>
            <a:fld id="{1E5BF412-EFCF-4C51-A2DF-B419076696E3}" type="slidenum">
              <a:rPr lang="he-IL" sz="1600" smtClean="0"/>
              <a:t>4</a:t>
            </a:fld>
            <a:endParaRPr lang="he-IL" sz="1600" dirty="0"/>
          </a:p>
        </p:txBody>
      </p:sp>
      <p:pic>
        <p:nvPicPr>
          <p:cNvPr id="7" name="Picture 6">
            <a:extLst>
              <a:ext uri="{FF2B5EF4-FFF2-40B4-BE49-F238E27FC236}">
                <a16:creationId xmlns:a16="http://schemas.microsoft.com/office/drawing/2014/main" id="{409A7EAE-7F8E-7546-17D3-01894E4BE7CC}"/>
              </a:ext>
            </a:extLst>
          </p:cNvPr>
          <p:cNvPicPr>
            <a:picLocks noChangeAspect="1"/>
          </p:cNvPicPr>
          <p:nvPr/>
        </p:nvPicPr>
        <p:blipFill>
          <a:blip r:embed="rId2"/>
          <a:stretch>
            <a:fillRect/>
          </a:stretch>
        </p:blipFill>
        <p:spPr>
          <a:xfrm>
            <a:off x="0" y="841709"/>
            <a:ext cx="9220200" cy="1983589"/>
          </a:xfrm>
          <a:prstGeom prst="rect">
            <a:avLst/>
          </a:prstGeom>
        </p:spPr>
      </p:pic>
      <p:sp>
        <p:nvSpPr>
          <p:cNvPr id="8" name="TextBox 7">
            <a:extLst>
              <a:ext uri="{FF2B5EF4-FFF2-40B4-BE49-F238E27FC236}">
                <a16:creationId xmlns:a16="http://schemas.microsoft.com/office/drawing/2014/main" id="{04E51195-8CCC-062C-6D4F-493BA11CBCA7}"/>
              </a:ext>
            </a:extLst>
          </p:cNvPr>
          <p:cNvSpPr txBox="1"/>
          <p:nvPr/>
        </p:nvSpPr>
        <p:spPr>
          <a:xfrm>
            <a:off x="9220200" y="596739"/>
            <a:ext cx="2971800"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obtaining a pointer to the first element of the image array. This pointer (ptrToPixels) will be used to iterate through all the pixels in the image.</a:t>
            </a:r>
            <a:endParaRPr lang="he-IL" dirty="0"/>
          </a:p>
        </p:txBody>
      </p:sp>
      <p:sp>
        <p:nvSpPr>
          <p:cNvPr id="11" name="TextBox 10">
            <a:extLst>
              <a:ext uri="{FF2B5EF4-FFF2-40B4-BE49-F238E27FC236}">
                <a16:creationId xmlns:a16="http://schemas.microsoft.com/office/drawing/2014/main" id="{19191BB0-61A6-FAF9-FB3E-EE0398CD3476}"/>
              </a:ext>
            </a:extLst>
          </p:cNvPr>
          <p:cNvSpPr txBox="1"/>
          <p:nvPr/>
        </p:nvSpPr>
        <p:spPr>
          <a:xfrm>
            <a:off x="8459618" y="2344478"/>
            <a:ext cx="3732382"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A for loop runs </a:t>
            </a:r>
            <a:r>
              <a:rPr lang="en-US" dirty="0" err="1"/>
              <a:t>num_of_dots</a:t>
            </a:r>
            <a:r>
              <a:rPr lang="en-US" dirty="0"/>
              <a:t> times, adding one dot per iteration.</a:t>
            </a:r>
            <a:endParaRPr lang="he-IL" dirty="0"/>
          </a:p>
        </p:txBody>
      </p:sp>
      <p:sp>
        <p:nvSpPr>
          <p:cNvPr id="12" name="Arrow: Right 11">
            <a:extLst>
              <a:ext uri="{FF2B5EF4-FFF2-40B4-BE49-F238E27FC236}">
                <a16:creationId xmlns:a16="http://schemas.microsoft.com/office/drawing/2014/main" id="{CBC42F2F-EB7A-DACD-309D-CD93285C775E}"/>
              </a:ext>
            </a:extLst>
          </p:cNvPr>
          <p:cNvSpPr/>
          <p:nvPr/>
        </p:nvSpPr>
        <p:spPr>
          <a:xfrm>
            <a:off x="4733925" y="1228725"/>
            <a:ext cx="4486275" cy="285750"/>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4" name="Arrow: Bent 13">
            <a:extLst>
              <a:ext uri="{FF2B5EF4-FFF2-40B4-BE49-F238E27FC236}">
                <a16:creationId xmlns:a16="http://schemas.microsoft.com/office/drawing/2014/main" id="{97D3E774-96E2-3231-932C-F8159DD3EEB7}"/>
              </a:ext>
            </a:extLst>
          </p:cNvPr>
          <p:cNvSpPr/>
          <p:nvPr/>
        </p:nvSpPr>
        <p:spPr>
          <a:xfrm rot="5400000">
            <a:off x="6544327" y="-324804"/>
            <a:ext cx="865465" cy="4486273"/>
          </a:xfrm>
          <a:prstGeom prst="bentArrow">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solidFill>
                <a:schemeClr val="tx1"/>
              </a:solidFill>
            </a:endParaRPr>
          </a:p>
        </p:txBody>
      </p:sp>
      <p:sp>
        <p:nvSpPr>
          <p:cNvPr id="16" name="TextBox 15">
            <a:extLst>
              <a:ext uri="{FF2B5EF4-FFF2-40B4-BE49-F238E27FC236}">
                <a16:creationId xmlns:a16="http://schemas.microsoft.com/office/drawing/2014/main" id="{3B5B9F38-5207-EF13-09D7-B3B1A04FC228}"/>
              </a:ext>
            </a:extLst>
          </p:cNvPr>
          <p:cNvSpPr txBox="1"/>
          <p:nvPr/>
        </p:nvSpPr>
        <p:spPr>
          <a:xfrm>
            <a:off x="6096000" y="3128528"/>
            <a:ext cx="6134100"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Inside the loop, the function calls the function </a:t>
            </a:r>
            <a:r>
              <a:rPr lang="en-US" b="1" dirty="0"/>
              <a:t>uniform_distribution </a:t>
            </a:r>
            <a:r>
              <a:rPr lang="en-US" dirty="0"/>
              <a:t>to generate a random position within the bounds of the image. This ensures that the dots are placed at random locations. (see explanation below regarding </a:t>
            </a:r>
            <a:r>
              <a:rPr lang="en-US" b="1" dirty="0"/>
              <a:t>uniform_distribution </a:t>
            </a:r>
            <a:r>
              <a:rPr lang="en-US" dirty="0"/>
              <a:t>function</a:t>
            </a:r>
            <a:r>
              <a:rPr lang="en-US" b="1" dirty="0"/>
              <a:t>)</a:t>
            </a:r>
            <a:endParaRPr lang="he-IL" dirty="0"/>
          </a:p>
        </p:txBody>
      </p:sp>
      <p:sp>
        <p:nvSpPr>
          <p:cNvPr id="17" name="Arrow: Right 16">
            <a:extLst>
              <a:ext uri="{FF2B5EF4-FFF2-40B4-BE49-F238E27FC236}">
                <a16:creationId xmlns:a16="http://schemas.microsoft.com/office/drawing/2014/main" id="{EC7E496C-3CB4-0575-DE6A-D6069F294B3C}"/>
              </a:ext>
            </a:extLst>
          </p:cNvPr>
          <p:cNvSpPr/>
          <p:nvPr/>
        </p:nvSpPr>
        <p:spPr>
          <a:xfrm rot="2761754">
            <a:off x="4841294" y="2447885"/>
            <a:ext cx="1410315" cy="480590"/>
          </a:xfrm>
          <a:prstGeom prst="right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
        <p:nvSpPr>
          <p:cNvPr id="19" name="TextBox 18">
            <a:extLst>
              <a:ext uri="{FF2B5EF4-FFF2-40B4-BE49-F238E27FC236}">
                <a16:creationId xmlns:a16="http://schemas.microsoft.com/office/drawing/2014/main" id="{B1371DC4-9C1D-2803-81FC-94B4E40A6C30}"/>
              </a:ext>
            </a:extLst>
          </p:cNvPr>
          <p:cNvSpPr txBox="1"/>
          <p:nvPr/>
        </p:nvSpPr>
        <p:spPr>
          <a:xfrm>
            <a:off x="26714" y="3123221"/>
            <a:ext cx="5519737" cy="1477328"/>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 function then sets the pixel at the random position to the specified color. It calculates the address of the random pixel by adding pix_place (the random position) to the base pointer (ptrToPixels) and then computes this pointer to set the pixel value.</a:t>
            </a:r>
            <a:endParaRPr lang="he-IL" dirty="0"/>
          </a:p>
        </p:txBody>
      </p:sp>
      <p:sp>
        <p:nvSpPr>
          <p:cNvPr id="20" name="Arrow: Right 19">
            <a:extLst>
              <a:ext uri="{FF2B5EF4-FFF2-40B4-BE49-F238E27FC236}">
                <a16:creationId xmlns:a16="http://schemas.microsoft.com/office/drawing/2014/main" id="{89A34036-3EE1-3057-074B-2C2911C8A381}"/>
              </a:ext>
            </a:extLst>
          </p:cNvPr>
          <p:cNvSpPr/>
          <p:nvPr/>
        </p:nvSpPr>
        <p:spPr>
          <a:xfrm rot="5400000">
            <a:off x="3729827" y="2518670"/>
            <a:ext cx="728512" cy="480590"/>
          </a:xfrm>
          <a:prstGeom prst="rightArrow">
            <a:avLst/>
          </a:prstGeom>
        </p:spPr>
        <p:style>
          <a:lnRef idx="0">
            <a:schemeClr val="accent1"/>
          </a:lnRef>
          <a:fillRef idx="3">
            <a:schemeClr val="accent1"/>
          </a:fillRef>
          <a:effectRef idx="3">
            <a:schemeClr val="accent1"/>
          </a:effectRef>
          <a:fontRef idx="minor">
            <a:schemeClr val="lt1"/>
          </a:fontRef>
        </p:style>
        <p:txBody>
          <a:bodyPr rtlCol="1" anchor="ctr"/>
          <a:lstStyle/>
          <a:p>
            <a:pPr algn="ctr"/>
            <a:endParaRPr lang="he-IL"/>
          </a:p>
        </p:txBody>
      </p:sp>
      <p:pic>
        <p:nvPicPr>
          <p:cNvPr id="22" name="Picture 21">
            <a:extLst>
              <a:ext uri="{FF2B5EF4-FFF2-40B4-BE49-F238E27FC236}">
                <a16:creationId xmlns:a16="http://schemas.microsoft.com/office/drawing/2014/main" id="{7424ABA7-ECBE-05E7-D0AD-C5BFA2BA97A8}"/>
              </a:ext>
            </a:extLst>
          </p:cNvPr>
          <p:cNvPicPr>
            <a:picLocks noChangeAspect="1"/>
          </p:cNvPicPr>
          <p:nvPr/>
        </p:nvPicPr>
        <p:blipFill>
          <a:blip r:embed="rId3"/>
          <a:stretch>
            <a:fillRect/>
          </a:stretch>
        </p:blipFill>
        <p:spPr>
          <a:xfrm>
            <a:off x="0" y="5129730"/>
            <a:ext cx="6096000" cy="1259905"/>
          </a:xfrm>
          <a:prstGeom prst="rect">
            <a:avLst/>
          </a:prstGeom>
        </p:spPr>
      </p:pic>
      <p:sp>
        <p:nvSpPr>
          <p:cNvPr id="24" name="TextBox 23">
            <a:extLst>
              <a:ext uri="{FF2B5EF4-FFF2-40B4-BE49-F238E27FC236}">
                <a16:creationId xmlns:a16="http://schemas.microsoft.com/office/drawing/2014/main" id="{437F3342-D799-B0AC-DEEC-8B3B75BACBDB}"/>
              </a:ext>
            </a:extLst>
          </p:cNvPr>
          <p:cNvSpPr txBox="1"/>
          <p:nvPr/>
        </p:nvSpPr>
        <p:spPr>
          <a:xfrm>
            <a:off x="6800849" y="4865299"/>
            <a:ext cx="5391151" cy="1477328"/>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The uniform_distribution function generates a random integer within a specified range, which is used to determine the random positions for the dots.</a:t>
            </a:r>
          </a:p>
          <a:p>
            <a:r>
              <a:rPr lang="en-US" b="1" dirty="0"/>
              <a:t>The function ensures that the dots are placed at random locations within the image.</a:t>
            </a:r>
            <a:endParaRPr lang="he-IL" b="1" dirty="0"/>
          </a:p>
        </p:txBody>
      </p:sp>
      <p:sp>
        <p:nvSpPr>
          <p:cNvPr id="26" name="Arrow: Left-Right 25">
            <a:extLst>
              <a:ext uri="{FF2B5EF4-FFF2-40B4-BE49-F238E27FC236}">
                <a16:creationId xmlns:a16="http://schemas.microsoft.com/office/drawing/2014/main" id="{9833FEC8-57B5-2A96-1E36-9CF4D4647449}"/>
              </a:ext>
            </a:extLst>
          </p:cNvPr>
          <p:cNvSpPr/>
          <p:nvPr/>
        </p:nvSpPr>
        <p:spPr>
          <a:xfrm>
            <a:off x="5753100" y="5504388"/>
            <a:ext cx="1047749" cy="511903"/>
          </a:xfrm>
          <a:prstGeom prst="lef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pic>
        <p:nvPicPr>
          <p:cNvPr id="28" name="Picture 27">
            <a:extLst>
              <a:ext uri="{FF2B5EF4-FFF2-40B4-BE49-F238E27FC236}">
                <a16:creationId xmlns:a16="http://schemas.microsoft.com/office/drawing/2014/main" id="{EAA351F7-B83B-A6C2-F283-B85014EAFE4E}"/>
              </a:ext>
            </a:extLst>
          </p:cNvPr>
          <p:cNvPicPr>
            <a:picLocks noChangeAspect="1"/>
          </p:cNvPicPr>
          <p:nvPr/>
        </p:nvPicPr>
        <p:blipFill>
          <a:blip r:embed="rId4"/>
          <a:stretch>
            <a:fillRect/>
          </a:stretch>
        </p:blipFill>
        <p:spPr>
          <a:xfrm>
            <a:off x="0" y="6461290"/>
            <a:ext cx="2898089" cy="329087"/>
          </a:xfrm>
          <a:prstGeom prst="rect">
            <a:avLst/>
          </a:prstGeom>
        </p:spPr>
      </p:pic>
      <p:sp>
        <p:nvSpPr>
          <p:cNvPr id="29" name="Arrow: Left-Right 28">
            <a:extLst>
              <a:ext uri="{FF2B5EF4-FFF2-40B4-BE49-F238E27FC236}">
                <a16:creationId xmlns:a16="http://schemas.microsoft.com/office/drawing/2014/main" id="{5B9323F1-5616-36D3-7093-90D0A91E6E06}"/>
              </a:ext>
            </a:extLst>
          </p:cNvPr>
          <p:cNvSpPr/>
          <p:nvPr/>
        </p:nvSpPr>
        <p:spPr>
          <a:xfrm>
            <a:off x="2898089" y="6478195"/>
            <a:ext cx="1552575" cy="295275"/>
          </a:xfrm>
          <a:prstGeom prst="lef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C9A0311B-E049-335A-64C6-7FAB6CA5B470}"/>
              </a:ext>
            </a:extLst>
          </p:cNvPr>
          <p:cNvSpPr/>
          <p:nvPr/>
        </p:nvSpPr>
        <p:spPr>
          <a:xfrm>
            <a:off x="4610100" y="6461290"/>
            <a:ext cx="7143247" cy="362898"/>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Another important addition – set in the main – will be explained later</a:t>
            </a:r>
            <a:endParaRPr lang="he-IL" dirty="0"/>
          </a:p>
        </p:txBody>
      </p:sp>
      <p:cxnSp>
        <p:nvCxnSpPr>
          <p:cNvPr id="34" name="Straight Connector 33">
            <a:extLst>
              <a:ext uri="{FF2B5EF4-FFF2-40B4-BE49-F238E27FC236}">
                <a16:creationId xmlns:a16="http://schemas.microsoft.com/office/drawing/2014/main" id="{C9770710-B191-33E4-EB9E-B90D162AF3EE}"/>
              </a:ext>
            </a:extLst>
          </p:cNvPr>
          <p:cNvCxnSpPr>
            <a:cxnSpLocks/>
          </p:cNvCxnSpPr>
          <p:nvPr/>
        </p:nvCxnSpPr>
        <p:spPr>
          <a:xfrm>
            <a:off x="0" y="4743450"/>
            <a:ext cx="12192000" cy="0"/>
          </a:xfrm>
          <a:prstGeom prst="line">
            <a:avLst/>
          </a:prstGeom>
          <a:ln w="57150">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1572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373624-5F11-6042-FEF2-60B5FAA9D6B4}"/>
              </a:ext>
            </a:extLst>
          </p:cNvPr>
          <p:cNvSpPr txBox="1">
            <a:spLocks/>
          </p:cNvSpPr>
          <p:nvPr/>
        </p:nvSpPr>
        <p:spPr>
          <a:xfrm>
            <a:off x="998707" y="0"/>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41.3 - third important function –” Add_Random_white_Lines”</a:t>
            </a:r>
            <a:endParaRPr lang="he-IL" sz="3200" b="1" u="sng" dirty="0">
              <a:solidFill>
                <a:srgbClr val="0070C0"/>
              </a:solidFill>
            </a:endParaRPr>
          </a:p>
        </p:txBody>
      </p:sp>
      <p:sp>
        <p:nvSpPr>
          <p:cNvPr id="5" name="Slide Number Placeholder 5">
            <a:extLst>
              <a:ext uri="{FF2B5EF4-FFF2-40B4-BE49-F238E27FC236}">
                <a16:creationId xmlns:a16="http://schemas.microsoft.com/office/drawing/2014/main" id="{454224A5-4DEE-7094-ACD8-3EB2EEEBC6B6}"/>
              </a:ext>
            </a:extLst>
          </p:cNvPr>
          <p:cNvSpPr>
            <a:spLocks noGrp="1"/>
          </p:cNvSpPr>
          <p:nvPr>
            <p:ph type="sldNum" sz="quarter" idx="12"/>
          </p:nvPr>
        </p:nvSpPr>
        <p:spPr>
          <a:xfrm>
            <a:off x="11879094" y="-15262"/>
            <a:ext cx="312906" cy="365125"/>
          </a:xfrm>
        </p:spPr>
        <p:txBody>
          <a:bodyPr/>
          <a:lstStyle/>
          <a:p>
            <a:fld id="{1E5BF412-EFCF-4C51-A2DF-B419076696E3}" type="slidenum">
              <a:rPr lang="he-IL" sz="1600" smtClean="0"/>
              <a:t>5</a:t>
            </a:fld>
            <a:endParaRPr lang="he-IL" sz="1600" dirty="0"/>
          </a:p>
        </p:txBody>
      </p:sp>
      <p:pic>
        <p:nvPicPr>
          <p:cNvPr id="7" name="Picture 6">
            <a:extLst>
              <a:ext uri="{FF2B5EF4-FFF2-40B4-BE49-F238E27FC236}">
                <a16:creationId xmlns:a16="http://schemas.microsoft.com/office/drawing/2014/main" id="{AA7F4B23-E949-36CF-9CDD-B794E54D745A}"/>
              </a:ext>
            </a:extLst>
          </p:cNvPr>
          <p:cNvPicPr>
            <a:picLocks noChangeAspect="1"/>
          </p:cNvPicPr>
          <p:nvPr/>
        </p:nvPicPr>
        <p:blipFill>
          <a:blip r:embed="rId2"/>
          <a:stretch>
            <a:fillRect/>
          </a:stretch>
        </p:blipFill>
        <p:spPr>
          <a:xfrm>
            <a:off x="0" y="596739"/>
            <a:ext cx="11887200" cy="2676525"/>
          </a:xfrm>
          <a:prstGeom prst="rect">
            <a:avLst/>
          </a:prstGeom>
        </p:spPr>
      </p:pic>
      <p:sp>
        <p:nvSpPr>
          <p:cNvPr id="9" name="TextBox 8">
            <a:extLst>
              <a:ext uri="{FF2B5EF4-FFF2-40B4-BE49-F238E27FC236}">
                <a16:creationId xmlns:a16="http://schemas.microsoft.com/office/drawing/2014/main" id="{B4733013-26A4-83DB-48BF-1C751727AF94}"/>
              </a:ext>
            </a:extLst>
          </p:cNvPr>
          <p:cNvSpPr txBox="1"/>
          <p:nvPr/>
        </p:nvSpPr>
        <p:spPr>
          <a:xfrm>
            <a:off x="10257006" y="953747"/>
            <a:ext cx="1943099"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A for loop runs </a:t>
            </a:r>
            <a:r>
              <a:rPr lang="en-US" dirty="0" err="1"/>
              <a:t>number_Of_Lines</a:t>
            </a:r>
            <a:r>
              <a:rPr lang="en-US" dirty="0"/>
              <a:t> times, adding one vertical line per iteration.</a:t>
            </a:r>
            <a:endParaRPr lang="he-IL" dirty="0"/>
          </a:p>
        </p:txBody>
      </p:sp>
      <p:sp>
        <p:nvSpPr>
          <p:cNvPr id="10" name="Arrow: Right 9">
            <a:extLst>
              <a:ext uri="{FF2B5EF4-FFF2-40B4-BE49-F238E27FC236}">
                <a16:creationId xmlns:a16="http://schemas.microsoft.com/office/drawing/2014/main" id="{E01E6B86-40FC-9803-A6B3-56D7A8508E36}"/>
              </a:ext>
            </a:extLst>
          </p:cNvPr>
          <p:cNvSpPr/>
          <p:nvPr/>
        </p:nvSpPr>
        <p:spPr>
          <a:xfrm>
            <a:off x="4846806" y="982322"/>
            <a:ext cx="5410200" cy="290692"/>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2" name="TextBox 11">
            <a:extLst>
              <a:ext uri="{FF2B5EF4-FFF2-40B4-BE49-F238E27FC236}">
                <a16:creationId xmlns:a16="http://schemas.microsoft.com/office/drawing/2014/main" id="{CE6A018D-E3E6-4D01-4B48-23C9E7F65A2F}"/>
              </a:ext>
            </a:extLst>
          </p:cNvPr>
          <p:cNvSpPr txBox="1"/>
          <p:nvPr/>
        </p:nvSpPr>
        <p:spPr>
          <a:xfrm>
            <a:off x="9089483" y="2459650"/>
            <a:ext cx="3110622" cy="203132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the function calls </a:t>
            </a:r>
            <a:r>
              <a:rPr lang="en-US" b="1" dirty="0"/>
              <a:t>uniform_distribution </a:t>
            </a:r>
            <a:r>
              <a:rPr lang="en-US" dirty="0"/>
              <a:t>to generate a random position within the bounds of the image. This ensures that the starting position of each line is chosen randomly.</a:t>
            </a:r>
            <a:endParaRPr lang="he-IL" dirty="0"/>
          </a:p>
        </p:txBody>
      </p:sp>
      <p:sp>
        <p:nvSpPr>
          <p:cNvPr id="13" name="Arrow: Right 12">
            <a:extLst>
              <a:ext uri="{FF2B5EF4-FFF2-40B4-BE49-F238E27FC236}">
                <a16:creationId xmlns:a16="http://schemas.microsoft.com/office/drawing/2014/main" id="{439D55B9-97D2-BA69-1CC4-D4D041A3F66C}"/>
              </a:ext>
            </a:extLst>
          </p:cNvPr>
          <p:cNvSpPr/>
          <p:nvPr/>
        </p:nvSpPr>
        <p:spPr>
          <a:xfrm rot="2117239">
            <a:off x="8109769" y="1952344"/>
            <a:ext cx="1071585" cy="357008"/>
          </a:xfrm>
          <a:prstGeom prs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15" name="TextBox 14">
            <a:extLst>
              <a:ext uri="{FF2B5EF4-FFF2-40B4-BE49-F238E27FC236}">
                <a16:creationId xmlns:a16="http://schemas.microsoft.com/office/drawing/2014/main" id="{FF010AF9-A7E8-8C03-E707-56C0595CA4BE}"/>
              </a:ext>
            </a:extLst>
          </p:cNvPr>
          <p:cNvSpPr txBox="1"/>
          <p:nvPr/>
        </p:nvSpPr>
        <p:spPr>
          <a:xfrm>
            <a:off x="8037681" y="4519550"/>
            <a:ext cx="4162424" cy="1200329"/>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The function calls </a:t>
            </a:r>
            <a:r>
              <a:rPr lang="en-US" b="1" dirty="0"/>
              <a:t>uniform_distribution </a:t>
            </a:r>
            <a:r>
              <a:rPr lang="en-US" dirty="0"/>
              <a:t>again to determine the width of the line.</a:t>
            </a:r>
          </a:p>
          <a:p>
            <a:r>
              <a:rPr lang="en-US" dirty="0"/>
              <a:t>This width is a random value between 1 and the specified maximum width (3).</a:t>
            </a:r>
            <a:endParaRPr lang="he-IL" dirty="0"/>
          </a:p>
        </p:txBody>
      </p:sp>
      <p:cxnSp>
        <p:nvCxnSpPr>
          <p:cNvPr id="23" name="Straight Connector 22">
            <a:extLst>
              <a:ext uri="{FF2B5EF4-FFF2-40B4-BE49-F238E27FC236}">
                <a16:creationId xmlns:a16="http://schemas.microsoft.com/office/drawing/2014/main" id="{B6F5B3B0-FC6A-DE09-8B8D-1601AD303B0F}"/>
              </a:ext>
            </a:extLst>
          </p:cNvPr>
          <p:cNvCxnSpPr/>
          <p:nvPr/>
        </p:nvCxnSpPr>
        <p:spPr>
          <a:xfrm>
            <a:off x="6342231" y="1863564"/>
            <a:ext cx="1838325" cy="847725"/>
          </a:xfrm>
          <a:prstGeom prst="line">
            <a:avLst/>
          </a:prstGeom>
          <a:ln w="76200">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DBC36E8-6A75-A776-5495-A29594E68174}"/>
              </a:ext>
            </a:extLst>
          </p:cNvPr>
          <p:cNvCxnSpPr>
            <a:cxnSpLocks/>
          </p:cNvCxnSpPr>
          <p:nvPr/>
        </p:nvCxnSpPr>
        <p:spPr>
          <a:xfrm>
            <a:off x="8180556" y="2711289"/>
            <a:ext cx="11196" cy="1779686"/>
          </a:xfrm>
          <a:prstGeom prst="line">
            <a:avLst/>
          </a:prstGeom>
          <a:ln w="762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A4039DF9-75FE-861E-B08B-2885BD3C36C3}"/>
              </a:ext>
            </a:extLst>
          </p:cNvPr>
          <p:cNvSpPr txBox="1"/>
          <p:nvPr/>
        </p:nvSpPr>
        <p:spPr>
          <a:xfrm>
            <a:off x="8106" y="3475312"/>
            <a:ext cx="7418304" cy="92333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Two nested for loops are used to set the pixel values for the line. The outer loop iterates over the width of the line, and the inner loop iterates over the length of the line.</a:t>
            </a:r>
          </a:p>
        </p:txBody>
      </p:sp>
      <p:sp>
        <p:nvSpPr>
          <p:cNvPr id="29" name="Arrow: Right 28">
            <a:extLst>
              <a:ext uri="{FF2B5EF4-FFF2-40B4-BE49-F238E27FC236}">
                <a16:creationId xmlns:a16="http://schemas.microsoft.com/office/drawing/2014/main" id="{F3A3A9DE-56B6-064D-CE76-580EABEF54C5}"/>
              </a:ext>
            </a:extLst>
          </p:cNvPr>
          <p:cNvSpPr/>
          <p:nvPr/>
        </p:nvSpPr>
        <p:spPr>
          <a:xfrm rot="5400000">
            <a:off x="1057525" y="2869234"/>
            <a:ext cx="923331" cy="357008"/>
          </a:xfrm>
          <a:prstGeom prst="right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
        <p:nvSpPr>
          <p:cNvPr id="32" name="TextBox 31">
            <a:extLst>
              <a:ext uri="{FF2B5EF4-FFF2-40B4-BE49-F238E27FC236}">
                <a16:creationId xmlns:a16="http://schemas.microsoft.com/office/drawing/2014/main" id="{CC5E842D-1DCF-315D-58DA-7CDCB41E62E2}"/>
              </a:ext>
            </a:extLst>
          </p:cNvPr>
          <p:cNvSpPr txBox="1"/>
          <p:nvPr/>
        </p:nvSpPr>
        <p:spPr>
          <a:xfrm>
            <a:off x="8106" y="4418889"/>
            <a:ext cx="7848600"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marL="342900" indent="-342900">
              <a:buFont typeface="+mj-lt"/>
              <a:buAutoNum type="arabicParenR"/>
            </a:pPr>
            <a:r>
              <a:rPr lang="en-US" dirty="0"/>
              <a:t>ptrToPixels + pix_place  = moves the pointer to the starting position of the line</a:t>
            </a:r>
          </a:p>
          <a:p>
            <a:pPr marL="342900" indent="-342900">
              <a:buFont typeface="+mj-lt"/>
              <a:buAutoNum type="arabicParenR"/>
            </a:pPr>
            <a:r>
              <a:rPr lang="en-US" dirty="0"/>
              <a:t>- k * NUMBER_OF_COLUMNS = moves the pointer upwards by k rows.</a:t>
            </a:r>
          </a:p>
          <a:p>
            <a:pPr marL="342900" indent="-342900">
              <a:buFont typeface="+mj-lt"/>
              <a:buAutoNum type="arabicParenR"/>
            </a:pPr>
            <a:r>
              <a:rPr lang="en-US" dirty="0"/>
              <a:t>+ j = moves the pointer to the right by j columns.</a:t>
            </a:r>
            <a:endParaRPr lang="he-IL" dirty="0"/>
          </a:p>
        </p:txBody>
      </p:sp>
      <p:sp>
        <p:nvSpPr>
          <p:cNvPr id="36" name="Arrow: Striped Right 35">
            <a:extLst>
              <a:ext uri="{FF2B5EF4-FFF2-40B4-BE49-F238E27FC236}">
                <a16:creationId xmlns:a16="http://schemas.microsoft.com/office/drawing/2014/main" id="{BBFA728F-AD1C-0D2F-FF46-A709F6B23C5D}"/>
              </a:ext>
            </a:extLst>
          </p:cNvPr>
          <p:cNvSpPr/>
          <p:nvPr/>
        </p:nvSpPr>
        <p:spPr>
          <a:xfrm rot="5400000">
            <a:off x="3623320" y="5528255"/>
            <a:ext cx="456248" cy="638175"/>
          </a:xfrm>
          <a:prstGeom prst="stripedRight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
        <p:nvSpPr>
          <p:cNvPr id="37" name="Rectangle 36">
            <a:extLst>
              <a:ext uri="{FF2B5EF4-FFF2-40B4-BE49-F238E27FC236}">
                <a16:creationId xmlns:a16="http://schemas.microsoft.com/office/drawing/2014/main" id="{407C6744-9210-8F84-AB18-BC61B76CFEE3}"/>
              </a:ext>
            </a:extLst>
          </p:cNvPr>
          <p:cNvSpPr/>
          <p:nvPr/>
        </p:nvSpPr>
        <p:spPr>
          <a:xfrm>
            <a:off x="8106" y="6075465"/>
            <a:ext cx="12200106" cy="779201"/>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p>
            <a:r>
              <a:rPr lang="en-US" dirty="0"/>
              <a:t>Line 53 is used to (1) Calculate the correct position in the 1D array representation of the 2D image , and (2) Set the pixel at that position to white (255) – it will cause the drawing a vertical line of a specified length and random width at a random position in the image.</a:t>
            </a:r>
            <a:endParaRPr lang="he-IL" dirty="0"/>
          </a:p>
        </p:txBody>
      </p:sp>
    </p:spTree>
    <p:extLst>
      <p:ext uri="{BB962C8B-B14F-4D97-AF65-F5344CB8AC3E}">
        <p14:creationId xmlns:p14="http://schemas.microsoft.com/office/powerpoint/2010/main" val="2799336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373624-5F11-6042-FEF2-60B5FAA9D6B4}"/>
              </a:ext>
            </a:extLst>
          </p:cNvPr>
          <p:cNvSpPr txBox="1">
            <a:spLocks/>
          </p:cNvSpPr>
          <p:nvPr/>
        </p:nvSpPr>
        <p:spPr>
          <a:xfrm>
            <a:off x="998707" y="0"/>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41.4 - fourth important function –” count_num_blk_wht_pix”</a:t>
            </a:r>
            <a:endParaRPr lang="he-IL" sz="3200" b="1" u="sng" dirty="0">
              <a:solidFill>
                <a:srgbClr val="0070C0"/>
              </a:solidFill>
            </a:endParaRPr>
          </a:p>
        </p:txBody>
      </p:sp>
      <p:sp>
        <p:nvSpPr>
          <p:cNvPr id="5" name="Slide Number Placeholder 5">
            <a:extLst>
              <a:ext uri="{FF2B5EF4-FFF2-40B4-BE49-F238E27FC236}">
                <a16:creationId xmlns:a16="http://schemas.microsoft.com/office/drawing/2014/main" id="{454224A5-4DEE-7094-ACD8-3EB2EEEBC6B6}"/>
              </a:ext>
            </a:extLst>
          </p:cNvPr>
          <p:cNvSpPr>
            <a:spLocks noGrp="1"/>
          </p:cNvSpPr>
          <p:nvPr>
            <p:ph type="sldNum" sz="quarter" idx="12"/>
          </p:nvPr>
        </p:nvSpPr>
        <p:spPr>
          <a:xfrm>
            <a:off x="11879094" y="-15262"/>
            <a:ext cx="312906" cy="365125"/>
          </a:xfrm>
        </p:spPr>
        <p:txBody>
          <a:bodyPr/>
          <a:lstStyle/>
          <a:p>
            <a:fld id="{1E5BF412-EFCF-4C51-A2DF-B419076696E3}" type="slidenum">
              <a:rPr lang="he-IL" sz="1600" smtClean="0"/>
              <a:t>6</a:t>
            </a:fld>
            <a:endParaRPr lang="he-IL" sz="1600" dirty="0"/>
          </a:p>
        </p:txBody>
      </p:sp>
      <p:pic>
        <p:nvPicPr>
          <p:cNvPr id="3" name="Picture 2">
            <a:extLst>
              <a:ext uri="{FF2B5EF4-FFF2-40B4-BE49-F238E27FC236}">
                <a16:creationId xmlns:a16="http://schemas.microsoft.com/office/drawing/2014/main" id="{DE10E07B-0D25-EB38-1EC1-BF982AF87476}"/>
              </a:ext>
            </a:extLst>
          </p:cNvPr>
          <p:cNvPicPr>
            <a:picLocks noChangeAspect="1"/>
          </p:cNvPicPr>
          <p:nvPr/>
        </p:nvPicPr>
        <p:blipFill>
          <a:blip r:embed="rId2"/>
          <a:stretch>
            <a:fillRect/>
          </a:stretch>
        </p:blipFill>
        <p:spPr>
          <a:xfrm>
            <a:off x="0" y="890587"/>
            <a:ext cx="8950942" cy="2767013"/>
          </a:xfrm>
          <a:prstGeom prst="rect">
            <a:avLst/>
          </a:prstGeom>
        </p:spPr>
      </p:pic>
      <p:sp>
        <p:nvSpPr>
          <p:cNvPr id="7" name="TextBox 6">
            <a:extLst>
              <a:ext uri="{FF2B5EF4-FFF2-40B4-BE49-F238E27FC236}">
                <a16:creationId xmlns:a16="http://schemas.microsoft.com/office/drawing/2014/main" id="{A67D8A85-35E0-E7F1-29FE-68350E8ED7F4}"/>
              </a:ext>
            </a:extLst>
          </p:cNvPr>
          <p:cNvSpPr txBox="1"/>
          <p:nvPr/>
        </p:nvSpPr>
        <p:spPr>
          <a:xfrm>
            <a:off x="5567363" y="1399550"/>
            <a:ext cx="631173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These variables will store the counts of black and white pixels.</a:t>
            </a:r>
            <a:endParaRPr lang="he-IL" dirty="0"/>
          </a:p>
        </p:txBody>
      </p:sp>
      <p:sp>
        <p:nvSpPr>
          <p:cNvPr id="8" name="Arrow: Right 7">
            <a:extLst>
              <a:ext uri="{FF2B5EF4-FFF2-40B4-BE49-F238E27FC236}">
                <a16:creationId xmlns:a16="http://schemas.microsoft.com/office/drawing/2014/main" id="{6B80F327-CBA7-31FC-1A9E-C4BB664762C1}"/>
              </a:ext>
            </a:extLst>
          </p:cNvPr>
          <p:cNvSpPr/>
          <p:nvPr/>
        </p:nvSpPr>
        <p:spPr>
          <a:xfrm>
            <a:off x="2932281" y="1428750"/>
            <a:ext cx="2544594" cy="273844"/>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0" name="TextBox 9">
            <a:extLst>
              <a:ext uri="{FF2B5EF4-FFF2-40B4-BE49-F238E27FC236}">
                <a16:creationId xmlns:a16="http://schemas.microsoft.com/office/drawing/2014/main" id="{F2AE2AB3-05BE-7FC5-D402-333ABF8022A4}"/>
              </a:ext>
            </a:extLst>
          </p:cNvPr>
          <p:cNvSpPr txBox="1"/>
          <p:nvPr/>
        </p:nvSpPr>
        <p:spPr>
          <a:xfrm>
            <a:off x="2124075" y="3796280"/>
            <a:ext cx="5876925" cy="230832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Inside the loop, the function checks the value of each pixel:</a:t>
            </a:r>
          </a:p>
          <a:p>
            <a:pPr marL="342900" indent="-342900">
              <a:buFont typeface="+mj-lt"/>
              <a:buAutoNum type="arabicPeriod"/>
            </a:pPr>
            <a:r>
              <a:rPr lang="en-US" dirty="0"/>
              <a:t>If the pixel value is equal to BLACKVAL (which is defined as 0), it increments the </a:t>
            </a:r>
            <a:r>
              <a:rPr lang="en-US" dirty="0" err="1"/>
              <a:t>black_pix</a:t>
            </a:r>
            <a:r>
              <a:rPr lang="en-US" dirty="0"/>
              <a:t> counter.</a:t>
            </a:r>
          </a:p>
          <a:p>
            <a:pPr marL="342900" indent="-342900">
              <a:buFont typeface="+mj-lt"/>
              <a:buAutoNum type="arabicPeriod"/>
            </a:pPr>
            <a:r>
              <a:rPr lang="en-US" dirty="0"/>
              <a:t>If the pixel value is equal to WHITEVAL (which is defined as 255), it increments the </a:t>
            </a:r>
            <a:r>
              <a:rPr lang="en-US" dirty="0" err="1"/>
              <a:t>white_pix</a:t>
            </a:r>
            <a:r>
              <a:rPr lang="en-US" dirty="0"/>
              <a:t> counter.</a:t>
            </a:r>
          </a:p>
          <a:p>
            <a:pPr marL="342900" indent="-342900">
              <a:buFont typeface="+mj-lt"/>
              <a:buAutoNum type="arabicPeriod"/>
            </a:pPr>
            <a:r>
              <a:rPr lang="en-US" dirty="0"/>
              <a:t>The pointer ptrToPixels is incremented after each iteration to move to the next pixel.</a:t>
            </a:r>
            <a:endParaRPr lang="he-IL" dirty="0"/>
          </a:p>
        </p:txBody>
      </p:sp>
      <p:cxnSp>
        <p:nvCxnSpPr>
          <p:cNvPr id="13" name="Straight Connector 12">
            <a:extLst>
              <a:ext uri="{FF2B5EF4-FFF2-40B4-BE49-F238E27FC236}">
                <a16:creationId xmlns:a16="http://schemas.microsoft.com/office/drawing/2014/main" id="{38DB812C-2E1E-CEBD-6D39-F508CCA3F217}"/>
              </a:ext>
            </a:extLst>
          </p:cNvPr>
          <p:cNvCxnSpPr>
            <a:cxnSpLocks/>
          </p:cNvCxnSpPr>
          <p:nvPr/>
        </p:nvCxnSpPr>
        <p:spPr>
          <a:xfrm>
            <a:off x="8236033" y="2274093"/>
            <a:ext cx="919163" cy="2748024"/>
          </a:xfrm>
          <a:prstGeom prst="line">
            <a:avLst/>
          </a:prstGeom>
          <a:ln w="762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0677A38-3D8A-3096-1EAC-88CAFF1C45FC}"/>
              </a:ext>
            </a:extLst>
          </p:cNvPr>
          <p:cNvCxnSpPr>
            <a:cxnSpLocks/>
          </p:cNvCxnSpPr>
          <p:nvPr/>
        </p:nvCxnSpPr>
        <p:spPr>
          <a:xfrm flipH="1">
            <a:off x="8040771" y="5022117"/>
            <a:ext cx="1143000" cy="0"/>
          </a:xfrm>
          <a:prstGeom prst="line">
            <a:avLst/>
          </a:prstGeom>
          <a:ln w="7620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E1B61D12-DC21-F10F-2F7A-975D3773F9B3}"/>
              </a:ext>
            </a:extLst>
          </p:cNvPr>
          <p:cNvSpPr txBox="1"/>
          <p:nvPr/>
        </p:nvSpPr>
        <p:spPr>
          <a:xfrm>
            <a:off x="380999" y="6142704"/>
            <a:ext cx="10048875"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After the loop, the function prints the counts of black and white pixels using </a:t>
            </a:r>
            <a:r>
              <a:rPr lang="en-US" b="1" dirty="0"/>
              <a:t>cout</a:t>
            </a:r>
            <a:r>
              <a:rPr lang="en-US" dirty="0"/>
              <a:t>. </a:t>
            </a:r>
          </a:p>
          <a:p>
            <a:r>
              <a:rPr lang="en-US" dirty="0"/>
              <a:t>The printed message includes the name of the image and the counts of black and white pixels.</a:t>
            </a:r>
            <a:endParaRPr lang="he-IL" dirty="0"/>
          </a:p>
        </p:txBody>
      </p:sp>
    </p:spTree>
    <p:extLst>
      <p:ext uri="{BB962C8B-B14F-4D97-AF65-F5344CB8AC3E}">
        <p14:creationId xmlns:p14="http://schemas.microsoft.com/office/powerpoint/2010/main" val="2298927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54224A5-4DEE-7094-ACD8-3EB2EEEBC6B6}"/>
              </a:ext>
            </a:extLst>
          </p:cNvPr>
          <p:cNvSpPr>
            <a:spLocks noGrp="1"/>
          </p:cNvSpPr>
          <p:nvPr>
            <p:ph type="sldNum" sz="quarter" idx="12"/>
          </p:nvPr>
        </p:nvSpPr>
        <p:spPr>
          <a:xfrm>
            <a:off x="11879094" y="-15262"/>
            <a:ext cx="312906" cy="365125"/>
          </a:xfrm>
        </p:spPr>
        <p:txBody>
          <a:bodyPr/>
          <a:lstStyle/>
          <a:p>
            <a:fld id="{1E5BF412-EFCF-4C51-A2DF-B419076696E3}" type="slidenum">
              <a:rPr lang="he-IL" sz="1600" smtClean="0"/>
              <a:t>7</a:t>
            </a:fld>
            <a:endParaRPr lang="he-IL" sz="1600" dirty="0"/>
          </a:p>
        </p:txBody>
      </p:sp>
      <p:sp>
        <p:nvSpPr>
          <p:cNvPr id="2" name="Title 1">
            <a:extLst>
              <a:ext uri="{FF2B5EF4-FFF2-40B4-BE49-F238E27FC236}">
                <a16:creationId xmlns:a16="http://schemas.microsoft.com/office/drawing/2014/main" id="{BEA8C145-7420-017A-D3D1-4108C7108C37}"/>
              </a:ext>
            </a:extLst>
          </p:cNvPr>
          <p:cNvSpPr txBox="1">
            <a:spLocks/>
          </p:cNvSpPr>
          <p:nvPr/>
        </p:nvSpPr>
        <p:spPr>
          <a:xfrm>
            <a:off x="1684508" y="-15262"/>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41.5-fifth important function –” DoMedianFiltration” – </a:t>
            </a:r>
            <a:r>
              <a:rPr lang="en-US" sz="3200" b="1" u="sng" dirty="0">
                <a:solidFill>
                  <a:srgbClr val="FF0000"/>
                </a:solidFill>
              </a:rPr>
              <a:t>part 1</a:t>
            </a:r>
            <a:endParaRPr lang="he-IL" sz="3200" b="1" u="sng" dirty="0">
              <a:solidFill>
                <a:srgbClr val="FF0000"/>
              </a:solidFill>
            </a:endParaRPr>
          </a:p>
        </p:txBody>
      </p:sp>
      <p:pic>
        <p:nvPicPr>
          <p:cNvPr id="6" name="Picture 5">
            <a:extLst>
              <a:ext uri="{FF2B5EF4-FFF2-40B4-BE49-F238E27FC236}">
                <a16:creationId xmlns:a16="http://schemas.microsoft.com/office/drawing/2014/main" id="{BE467780-987B-2C73-5319-E8863D466B29}"/>
              </a:ext>
            </a:extLst>
          </p:cNvPr>
          <p:cNvPicPr>
            <a:picLocks noChangeAspect="1"/>
          </p:cNvPicPr>
          <p:nvPr/>
        </p:nvPicPr>
        <p:blipFill>
          <a:blip r:embed="rId2"/>
          <a:stretch>
            <a:fillRect/>
          </a:stretch>
        </p:blipFill>
        <p:spPr>
          <a:xfrm>
            <a:off x="0" y="581477"/>
            <a:ext cx="12192000" cy="5400675"/>
          </a:xfrm>
          <a:prstGeom prst="rect">
            <a:avLst/>
          </a:prstGeom>
        </p:spPr>
      </p:pic>
      <p:sp>
        <p:nvSpPr>
          <p:cNvPr id="7" name="Rectangle 6">
            <a:extLst>
              <a:ext uri="{FF2B5EF4-FFF2-40B4-BE49-F238E27FC236}">
                <a16:creationId xmlns:a16="http://schemas.microsoft.com/office/drawing/2014/main" id="{5EE60F9E-0527-2954-0D2D-678C14841F59}"/>
              </a:ext>
            </a:extLst>
          </p:cNvPr>
          <p:cNvSpPr/>
          <p:nvPr/>
        </p:nvSpPr>
        <p:spPr>
          <a:xfrm>
            <a:off x="542925" y="6105526"/>
            <a:ext cx="10820400" cy="571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t>Explanation of the function – next slide – because of the major importance and complication of the function we will explain a bit deeper. We will explain the code step by step / part by part . </a:t>
            </a:r>
            <a:endParaRPr lang="he-IL" b="1" dirty="0"/>
          </a:p>
        </p:txBody>
      </p:sp>
    </p:spTree>
    <p:extLst>
      <p:ext uri="{BB962C8B-B14F-4D97-AF65-F5344CB8AC3E}">
        <p14:creationId xmlns:p14="http://schemas.microsoft.com/office/powerpoint/2010/main" val="535119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54224A5-4DEE-7094-ACD8-3EB2EEEBC6B6}"/>
              </a:ext>
            </a:extLst>
          </p:cNvPr>
          <p:cNvSpPr>
            <a:spLocks noGrp="1"/>
          </p:cNvSpPr>
          <p:nvPr>
            <p:ph type="sldNum" sz="quarter" idx="12"/>
          </p:nvPr>
        </p:nvSpPr>
        <p:spPr>
          <a:xfrm>
            <a:off x="11879094" y="-15262"/>
            <a:ext cx="312906" cy="365125"/>
          </a:xfrm>
        </p:spPr>
        <p:txBody>
          <a:bodyPr/>
          <a:lstStyle/>
          <a:p>
            <a:fld id="{1E5BF412-EFCF-4C51-A2DF-B419076696E3}" type="slidenum">
              <a:rPr lang="he-IL" sz="1600" smtClean="0"/>
              <a:t>8</a:t>
            </a:fld>
            <a:endParaRPr lang="he-IL" sz="1600" dirty="0"/>
          </a:p>
        </p:txBody>
      </p:sp>
      <p:sp>
        <p:nvSpPr>
          <p:cNvPr id="2" name="Title 1">
            <a:extLst>
              <a:ext uri="{FF2B5EF4-FFF2-40B4-BE49-F238E27FC236}">
                <a16:creationId xmlns:a16="http://schemas.microsoft.com/office/drawing/2014/main" id="{5F480080-6538-E015-91C4-144F6600B60E}"/>
              </a:ext>
            </a:extLst>
          </p:cNvPr>
          <p:cNvSpPr txBox="1">
            <a:spLocks/>
          </p:cNvSpPr>
          <p:nvPr/>
        </p:nvSpPr>
        <p:spPr>
          <a:xfrm>
            <a:off x="998707" y="-15262"/>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41.5-fifth important function –” DoMedianFiltration” – </a:t>
            </a:r>
            <a:r>
              <a:rPr lang="en-US" sz="3200" b="1" u="sng" dirty="0">
                <a:solidFill>
                  <a:srgbClr val="FF0000"/>
                </a:solidFill>
              </a:rPr>
              <a:t>part 2</a:t>
            </a:r>
            <a:endParaRPr lang="he-IL" sz="3200" b="1" u="sng" dirty="0">
              <a:solidFill>
                <a:srgbClr val="FF0000"/>
              </a:solidFill>
            </a:endParaRPr>
          </a:p>
        </p:txBody>
      </p:sp>
      <p:sp>
        <p:nvSpPr>
          <p:cNvPr id="6" name="TextBox 5">
            <a:extLst>
              <a:ext uri="{FF2B5EF4-FFF2-40B4-BE49-F238E27FC236}">
                <a16:creationId xmlns:a16="http://schemas.microsoft.com/office/drawing/2014/main" id="{23EAEB6C-7B04-F7B6-9290-4096F8032AAC}"/>
              </a:ext>
            </a:extLst>
          </p:cNvPr>
          <p:cNvSpPr txBox="1"/>
          <p:nvPr/>
        </p:nvSpPr>
        <p:spPr>
          <a:xfrm>
            <a:off x="528638" y="2091991"/>
            <a:ext cx="5957887"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src = This is a 2D array of unsigned char representing the source grayscale image to be filtered.</a:t>
            </a:r>
            <a:endParaRPr lang="he-IL" dirty="0"/>
          </a:p>
        </p:txBody>
      </p:sp>
      <p:sp>
        <p:nvSpPr>
          <p:cNvPr id="9" name="TextBox 8">
            <a:extLst>
              <a:ext uri="{FF2B5EF4-FFF2-40B4-BE49-F238E27FC236}">
                <a16:creationId xmlns:a16="http://schemas.microsoft.com/office/drawing/2014/main" id="{7067C525-8C35-2E4E-8735-099FDC305508}"/>
              </a:ext>
            </a:extLst>
          </p:cNvPr>
          <p:cNvSpPr txBox="1"/>
          <p:nvPr/>
        </p:nvSpPr>
        <p:spPr>
          <a:xfrm>
            <a:off x="528638" y="2933657"/>
            <a:ext cx="6105524"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err="1"/>
              <a:t>dst</a:t>
            </a:r>
            <a:r>
              <a:rPr lang="en-US" dirty="0"/>
              <a:t> = This is a 2D array of unsigned char where the filtered image will be stored.</a:t>
            </a:r>
            <a:endParaRPr lang="he-IL" dirty="0"/>
          </a:p>
        </p:txBody>
      </p:sp>
      <p:sp>
        <p:nvSpPr>
          <p:cNvPr id="11" name="TextBox 10">
            <a:extLst>
              <a:ext uri="{FF2B5EF4-FFF2-40B4-BE49-F238E27FC236}">
                <a16:creationId xmlns:a16="http://schemas.microsoft.com/office/drawing/2014/main" id="{3CBCC51A-0912-D85B-846A-984ED554F37F}"/>
              </a:ext>
            </a:extLst>
          </p:cNvPr>
          <p:cNvSpPr txBox="1"/>
          <p:nvPr/>
        </p:nvSpPr>
        <p:spPr>
          <a:xfrm>
            <a:off x="528638" y="3784208"/>
            <a:ext cx="6031706"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medianBuffer = This is an array used to store the neighborhood pixel values for calculating the median.</a:t>
            </a:r>
            <a:endParaRPr lang="he-IL" dirty="0"/>
          </a:p>
        </p:txBody>
      </p:sp>
      <p:sp>
        <p:nvSpPr>
          <p:cNvPr id="13" name="TextBox 12">
            <a:extLst>
              <a:ext uri="{FF2B5EF4-FFF2-40B4-BE49-F238E27FC236}">
                <a16:creationId xmlns:a16="http://schemas.microsoft.com/office/drawing/2014/main" id="{56BE8624-66F7-A250-B762-F9C84743BE33}"/>
              </a:ext>
            </a:extLst>
          </p:cNvPr>
          <p:cNvSpPr txBox="1"/>
          <p:nvPr/>
        </p:nvSpPr>
        <p:spPr>
          <a:xfrm>
            <a:off x="528638" y="4634759"/>
            <a:ext cx="6105524"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filterHalfWidth = This is the half-width of the filter window. The full filter width is 2 * filterHalfWidth + 1.</a:t>
            </a:r>
            <a:endParaRPr lang="he-IL" dirty="0"/>
          </a:p>
        </p:txBody>
      </p:sp>
      <p:sp>
        <p:nvSpPr>
          <p:cNvPr id="15" name="TextBox 14">
            <a:extLst>
              <a:ext uri="{FF2B5EF4-FFF2-40B4-BE49-F238E27FC236}">
                <a16:creationId xmlns:a16="http://schemas.microsoft.com/office/drawing/2014/main" id="{D81FA785-6436-0DE7-DAA5-D03548182780}"/>
              </a:ext>
            </a:extLst>
          </p:cNvPr>
          <p:cNvSpPr txBox="1"/>
          <p:nvPr/>
        </p:nvSpPr>
        <p:spPr>
          <a:xfrm>
            <a:off x="528638" y="5485310"/>
            <a:ext cx="6105524"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filterHalfHeight = This is the half-height of the filter window. The full filter height is 2 * filterHalfHeight + 1.</a:t>
            </a:r>
            <a:endParaRPr lang="he-IL" dirty="0"/>
          </a:p>
        </p:txBody>
      </p:sp>
      <p:pic>
        <p:nvPicPr>
          <p:cNvPr id="16" name="Picture 15">
            <a:extLst>
              <a:ext uri="{FF2B5EF4-FFF2-40B4-BE49-F238E27FC236}">
                <a16:creationId xmlns:a16="http://schemas.microsoft.com/office/drawing/2014/main" id="{B860A907-CA8D-AE44-4BFC-D290B10EF3A4}"/>
              </a:ext>
            </a:extLst>
          </p:cNvPr>
          <p:cNvPicPr>
            <a:picLocks noChangeAspect="1"/>
          </p:cNvPicPr>
          <p:nvPr/>
        </p:nvPicPr>
        <p:blipFill rotWithShape="1">
          <a:blip r:embed="rId2"/>
          <a:srcRect b="89557"/>
          <a:stretch/>
        </p:blipFill>
        <p:spPr>
          <a:xfrm>
            <a:off x="-9524" y="545198"/>
            <a:ext cx="12192000" cy="563982"/>
          </a:xfrm>
          <a:prstGeom prst="rect">
            <a:avLst/>
          </a:prstGeom>
        </p:spPr>
      </p:pic>
      <p:sp>
        <p:nvSpPr>
          <p:cNvPr id="17" name="Rectangle 16">
            <a:extLst>
              <a:ext uri="{FF2B5EF4-FFF2-40B4-BE49-F238E27FC236}">
                <a16:creationId xmlns:a16="http://schemas.microsoft.com/office/drawing/2014/main" id="{E3BD6FBB-D33B-6914-9C2B-3B664C05DAEB}"/>
              </a:ext>
            </a:extLst>
          </p:cNvPr>
          <p:cNvSpPr/>
          <p:nvPr/>
        </p:nvSpPr>
        <p:spPr>
          <a:xfrm>
            <a:off x="528638" y="1294919"/>
            <a:ext cx="8382000" cy="5639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First – we will present the inputs of the function – the filtration process is a bit more complicated so we decided to start by explaining the function step by step  </a:t>
            </a:r>
            <a:endParaRPr lang="he-IL" dirty="0"/>
          </a:p>
        </p:txBody>
      </p:sp>
      <p:sp>
        <p:nvSpPr>
          <p:cNvPr id="18" name="Rectangle 17">
            <a:extLst>
              <a:ext uri="{FF2B5EF4-FFF2-40B4-BE49-F238E27FC236}">
                <a16:creationId xmlns:a16="http://schemas.microsoft.com/office/drawing/2014/main" id="{A5000CA4-6D4D-1F59-C402-09D28E7FFD54}"/>
              </a:ext>
            </a:extLst>
          </p:cNvPr>
          <p:cNvSpPr/>
          <p:nvPr/>
        </p:nvSpPr>
        <p:spPr>
          <a:xfrm>
            <a:off x="7481887" y="2933656"/>
            <a:ext cx="4491038" cy="24028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b="1" dirty="0"/>
              <a:t>The purpose of the function is to apply a median filter to a given image.</a:t>
            </a:r>
          </a:p>
          <a:p>
            <a:endParaRPr lang="en-US" b="1" dirty="0"/>
          </a:p>
          <a:p>
            <a:r>
              <a:rPr lang="en-US" b="1" dirty="0"/>
              <a:t>Previously we explained about the goal of the filter – but in short : creating a new image where each pixel's value is replaced by the median value of the pixels in a neighborhood around it.</a:t>
            </a:r>
            <a:endParaRPr lang="he-IL" b="1" dirty="0"/>
          </a:p>
        </p:txBody>
      </p:sp>
    </p:spTree>
    <p:extLst>
      <p:ext uri="{BB962C8B-B14F-4D97-AF65-F5344CB8AC3E}">
        <p14:creationId xmlns:p14="http://schemas.microsoft.com/office/powerpoint/2010/main" val="694542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54224A5-4DEE-7094-ACD8-3EB2EEEBC6B6}"/>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9</a:t>
            </a:fld>
            <a:endParaRPr lang="he-IL" sz="1600" dirty="0"/>
          </a:p>
        </p:txBody>
      </p:sp>
      <p:pic>
        <p:nvPicPr>
          <p:cNvPr id="2" name="Picture 1">
            <a:extLst>
              <a:ext uri="{FF2B5EF4-FFF2-40B4-BE49-F238E27FC236}">
                <a16:creationId xmlns:a16="http://schemas.microsoft.com/office/drawing/2014/main" id="{BC4B28E1-DA16-CD34-3D4F-E701C0CB09C7}"/>
              </a:ext>
            </a:extLst>
          </p:cNvPr>
          <p:cNvPicPr>
            <a:picLocks noChangeAspect="1"/>
          </p:cNvPicPr>
          <p:nvPr/>
        </p:nvPicPr>
        <p:blipFill rotWithShape="1">
          <a:blip r:embed="rId2"/>
          <a:srcRect t="13572" r="19103" b="81578"/>
          <a:stretch/>
        </p:blipFill>
        <p:spPr>
          <a:xfrm>
            <a:off x="0" y="876752"/>
            <a:ext cx="8734424" cy="231942"/>
          </a:xfrm>
          <a:prstGeom prst="rect">
            <a:avLst/>
          </a:prstGeom>
        </p:spPr>
      </p:pic>
      <p:sp>
        <p:nvSpPr>
          <p:cNvPr id="3" name="Title 1">
            <a:extLst>
              <a:ext uri="{FF2B5EF4-FFF2-40B4-BE49-F238E27FC236}">
                <a16:creationId xmlns:a16="http://schemas.microsoft.com/office/drawing/2014/main" id="{1AD4E7F3-460E-8574-B3BF-2798113A9137}"/>
              </a:ext>
            </a:extLst>
          </p:cNvPr>
          <p:cNvSpPr txBox="1">
            <a:spLocks/>
          </p:cNvSpPr>
          <p:nvPr/>
        </p:nvSpPr>
        <p:spPr>
          <a:xfrm>
            <a:off x="998707" y="-15262"/>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41.5-fifth important function –” DoMedianFiltration” – </a:t>
            </a:r>
            <a:r>
              <a:rPr lang="en-US" sz="3200" b="1" u="sng" dirty="0">
                <a:solidFill>
                  <a:srgbClr val="FF0000"/>
                </a:solidFill>
              </a:rPr>
              <a:t>part 3</a:t>
            </a:r>
            <a:endParaRPr lang="he-IL" sz="3200" b="1" u="sng" dirty="0">
              <a:solidFill>
                <a:srgbClr val="FF0000"/>
              </a:solidFill>
            </a:endParaRPr>
          </a:p>
        </p:txBody>
      </p:sp>
      <p:sp>
        <p:nvSpPr>
          <p:cNvPr id="7" name="TextBox 6">
            <a:extLst>
              <a:ext uri="{FF2B5EF4-FFF2-40B4-BE49-F238E27FC236}">
                <a16:creationId xmlns:a16="http://schemas.microsoft.com/office/drawing/2014/main" id="{08692B4A-D44C-F56E-D588-CB300917E4B3}"/>
              </a:ext>
            </a:extLst>
          </p:cNvPr>
          <p:cNvSpPr txBox="1"/>
          <p:nvPr/>
        </p:nvSpPr>
        <p:spPr>
          <a:xfrm>
            <a:off x="9525000" y="581477"/>
            <a:ext cx="2637007" cy="1754326"/>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The medianBufferSize is calculated as the total number of pixels in the filter window</a:t>
            </a:r>
          </a:p>
          <a:p>
            <a:r>
              <a:rPr lang="en-US" dirty="0"/>
              <a:t>which is the size of the median buffer</a:t>
            </a:r>
            <a:endParaRPr lang="he-IL" dirty="0"/>
          </a:p>
        </p:txBody>
      </p:sp>
      <p:sp>
        <p:nvSpPr>
          <p:cNvPr id="8" name="Arrow: Right 7">
            <a:extLst>
              <a:ext uri="{FF2B5EF4-FFF2-40B4-BE49-F238E27FC236}">
                <a16:creationId xmlns:a16="http://schemas.microsoft.com/office/drawing/2014/main" id="{BFF45036-EB04-1493-D23E-78B0D968040D}"/>
              </a:ext>
            </a:extLst>
          </p:cNvPr>
          <p:cNvSpPr/>
          <p:nvPr/>
        </p:nvSpPr>
        <p:spPr>
          <a:xfrm>
            <a:off x="8834437" y="797686"/>
            <a:ext cx="590550" cy="390073"/>
          </a:xfrm>
          <a:prstGeom prst="rightArrow">
            <a:avLst/>
          </a:prstGeom>
        </p:spPr>
        <p:style>
          <a:lnRef idx="0">
            <a:schemeClr val="accent6"/>
          </a:lnRef>
          <a:fillRef idx="3">
            <a:schemeClr val="accent6"/>
          </a:fillRef>
          <a:effectRef idx="3">
            <a:schemeClr val="accent6"/>
          </a:effectRef>
          <a:fontRef idx="minor">
            <a:schemeClr val="lt1"/>
          </a:fontRef>
        </p:style>
        <p:txBody>
          <a:bodyPr rtlCol="1" anchor="ctr"/>
          <a:lstStyle/>
          <a:p>
            <a:pPr algn="ctr"/>
            <a:endParaRPr lang="he-IL"/>
          </a:p>
        </p:txBody>
      </p:sp>
      <p:pic>
        <p:nvPicPr>
          <p:cNvPr id="10" name="Picture 9">
            <a:extLst>
              <a:ext uri="{FF2B5EF4-FFF2-40B4-BE49-F238E27FC236}">
                <a16:creationId xmlns:a16="http://schemas.microsoft.com/office/drawing/2014/main" id="{404C3F29-FDD1-373E-5E97-FF1063FE2416}"/>
              </a:ext>
            </a:extLst>
          </p:cNvPr>
          <p:cNvPicPr>
            <a:picLocks noChangeAspect="1"/>
          </p:cNvPicPr>
          <p:nvPr/>
        </p:nvPicPr>
        <p:blipFill>
          <a:blip r:embed="rId3"/>
          <a:stretch>
            <a:fillRect/>
          </a:stretch>
        </p:blipFill>
        <p:spPr>
          <a:xfrm>
            <a:off x="1" y="1422340"/>
            <a:ext cx="8734424" cy="432318"/>
          </a:xfrm>
          <a:prstGeom prst="rect">
            <a:avLst/>
          </a:prstGeom>
        </p:spPr>
      </p:pic>
      <p:sp>
        <p:nvSpPr>
          <p:cNvPr id="11" name="Arrow: Right 10">
            <a:extLst>
              <a:ext uri="{FF2B5EF4-FFF2-40B4-BE49-F238E27FC236}">
                <a16:creationId xmlns:a16="http://schemas.microsoft.com/office/drawing/2014/main" id="{3DA6EF14-D6B2-1636-EAB7-26549EF25A92}"/>
              </a:ext>
            </a:extLst>
          </p:cNvPr>
          <p:cNvSpPr/>
          <p:nvPr/>
        </p:nvSpPr>
        <p:spPr>
          <a:xfrm rot="2448831">
            <a:off x="8372385" y="2140765"/>
            <a:ext cx="1053170" cy="390073"/>
          </a:xfrm>
          <a:prstGeom prst="rightArrow">
            <a:avLst/>
          </a:prstGeom>
        </p:spPr>
        <p:style>
          <a:lnRef idx="0">
            <a:schemeClr val="accent1"/>
          </a:lnRef>
          <a:fillRef idx="3">
            <a:schemeClr val="accent1"/>
          </a:fillRef>
          <a:effectRef idx="3">
            <a:schemeClr val="accent1"/>
          </a:effectRef>
          <a:fontRef idx="minor">
            <a:schemeClr val="lt1"/>
          </a:fontRef>
        </p:style>
        <p:txBody>
          <a:bodyPr rtlCol="1" anchor="ctr"/>
          <a:lstStyle/>
          <a:p>
            <a:pPr algn="ctr"/>
            <a:endParaRPr lang="he-IL"/>
          </a:p>
        </p:txBody>
      </p:sp>
      <p:sp>
        <p:nvSpPr>
          <p:cNvPr id="13" name="TextBox 12">
            <a:extLst>
              <a:ext uri="{FF2B5EF4-FFF2-40B4-BE49-F238E27FC236}">
                <a16:creationId xmlns:a16="http://schemas.microsoft.com/office/drawing/2014/main" id="{253ECDF8-CABD-5292-E7CF-F712B8AC43D9}"/>
              </a:ext>
            </a:extLst>
          </p:cNvPr>
          <p:cNvSpPr txBox="1"/>
          <p:nvPr/>
        </p:nvSpPr>
        <p:spPr>
          <a:xfrm>
            <a:off x="8834437" y="2774939"/>
            <a:ext cx="3357563" cy="1477328"/>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Set all pixels in the destination image to 0. This ensures the destination image is initialized and any pixels not processed by the filter remain zero.</a:t>
            </a:r>
            <a:endParaRPr lang="he-IL" dirty="0"/>
          </a:p>
        </p:txBody>
      </p:sp>
      <p:pic>
        <p:nvPicPr>
          <p:cNvPr id="15" name="Picture 14">
            <a:extLst>
              <a:ext uri="{FF2B5EF4-FFF2-40B4-BE49-F238E27FC236}">
                <a16:creationId xmlns:a16="http://schemas.microsoft.com/office/drawing/2014/main" id="{425A5D78-071F-31ED-96C6-BF980E947145}"/>
              </a:ext>
            </a:extLst>
          </p:cNvPr>
          <p:cNvPicPr>
            <a:picLocks noChangeAspect="1"/>
          </p:cNvPicPr>
          <p:nvPr/>
        </p:nvPicPr>
        <p:blipFill rotWithShape="1">
          <a:blip r:embed="rId4"/>
          <a:srcRect b="22656"/>
          <a:stretch/>
        </p:blipFill>
        <p:spPr>
          <a:xfrm>
            <a:off x="0" y="2393603"/>
            <a:ext cx="8324850" cy="696653"/>
          </a:xfrm>
          <a:prstGeom prst="rect">
            <a:avLst/>
          </a:prstGeom>
        </p:spPr>
      </p:pic>
      <p:sp>
        <p:nvSpPr>
          <p:cNvPr id="16" name="Arrow: Right 15">
            <a:extLst>
              <a:ext uri="{FF2B5EF4-FFF2-40B4-BE49-F238E27FC236}">
                <a16:creationId xmlns:a16="http://schemas.microsoft.com/office/drawing/2014/main" id="{FB63D349-BFFF-B73B-801A-BA310C8E9F3B}"/>
              </a:ext>
            </a:extLst>
          </p:cNvPr>
          <p:cNvSpPr/>
          <p:nvPr/>
        </p:nvSpPr>
        <p:spPr>
          <a:xfrm rot="5400000">
            <a:off x="4168905" y="3064612"/>
            <a:ext cx="696653" cy="709613"/>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8" name="TextBox 17">
            <a:extLst>
              <a:ext uri="{FF2B5EF4-FFF2-40B4-BE49-F238E27FC236}">
                <a16:creationId xmlns:a16="http://schemas.microsoft.com/office/drawing/2014/main" id="{ABA52ABB-B6F6-053B-702E-AC2BB9506066}"/>
              </a:ext>
            </a:extLst>
          </p:cNvPr>
          <p:cNvSpPr txBox="1"/>
          <p:nvPr/>
        </p:nvSpPr>
        <p:spPr>
          <a:xfrm>
            <a:off x="0" y="3767745"/>
            <a:ext cx="7953375"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outer loop iterates over the rows of the image starting from filterHalfHeight to NUMBER_OF_ROWS - filterHalfHeight.</a:t>
            </a:r>
          </a:p>
          <a:p>
            <a:r>
              <a:rPr lang="en-US" dirty="0"/>
              <a:t>Important to do because it helps us to avoid processing the edges of the image where the filter window would extend outside the image boundaries.</a:t>
            </a:r>
          </a:p>
          <a:p>
            <a:r>
              <a:rPr lang="en-US" dirty="0"/>
              <a:t>The inner loop iterates over the columns </a:t>
            </a:r>
            <a:endParaRPr lang="he-IL" dirty="0"/>
          </a:p>
        </p:txBody>
      </p:sp>
    </p:spTree>
    <p:extLst>
      <p:ext uri="{BB962C8B-B14F-4D97-AF65-F5344CB8AC3E}">
        <p14:creationId xmlns:p14="http://schemas.microsoft.com/office/powerpoint/2010/main" val="4155953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564</TotalTime>
  <Words>1575</Words>
  <Application>Microsoft Office PowerPoint</Application>
  <PresentationFormat>Widescreen</PresentationFormat>
  <Paragraphs>127</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Aptos</vt:lpstr>
      <vt:lpstr>Aptos Display</vt:lpstr>
      <vt:lpstr>Arial</vt:lpstr>
      <vt:lpstr>Office Theme</vt:lpstr>
      <vt:lpstr>Course: Image Processing 31651 Assignment #41 Noise and Median Filtration</vt:lpstr>
      <vt:lpstr>PowerPoint Presentation</vt:lpstr>
      <vt:lpstr>41.1 - first important function –”Contrast_Brightness_change”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15</cp:revision>
  <dcterms:created xsi:type="dcterms:W3CDTF">2024-07-30T14:49:25Z</dcterms:created>
  <dcterms:modified xsi:type="dcterms:W3CDTF">2024-08-01T09:53:27Z</dcterms:modified>
</cp:coreProperties>
</file>